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75" r:id="rId3"/>
    <p:sldId id="306" r:id="rId4"/>
    <p:sldId id="268" r:id="rId5"/>
    <p:sldId id="262" r:id="rId6"/>
    <p:sldId id="266" r:id="rId7"/>
    <p:sldId id="267" r:id="rId8"/>
    <p:sldId id="304" r:id="rId9"/>
    <p:sldId id="305" r:id="rId10"/>
    <p:sldId id="314" r:id="rId11"/>
    <p:sldId id="307" r:id="rId12"/>
    <p:sldId id="309" r:id="rId13"/>
    <p:sldId id="308" r:id="rId14"/>
    <p:sldId id="278" r:id="rId15"/>
    <p:sldId id="279" r:id="rId16"/>
    <p:sldId id="280" r:id="rId17"/>
    <p:sldId id="263" r:id="rId18"/>
    <p:sldId id="264" r:id="rId19"/>
    <p:sldId id="281" r:id="rId20"/>
    <p:sldId id="258" r:id="rId21"/>
    <p:sldId id="259" r:id="rId22"/>
    <p:sldId id="282" r:id="rId23"/>
    <p:sldId id="283" r:id="rId24"/>
    <p:sldId id="310" r:id="rId25"/>
    <p:sldId id="285" r:id="rId26"/>
    <p:sldId id="286" r:id="rId27"/>
    <p:sldId id="311" r:id="rId28"/>
    <p:sldId id="287" r:id="rId29"/>
    <p:sldId id="296" r:id="rId30"/>
    <p:sldId id="288" r:id="rId31"/>
    <p:sldId id="289" r:id="rId32"/>
    <p:sldId id="292" r:id="rId33"/>
    <p:sldId id="293" r:id="rId34"/>
    <p:sldId id="295" r:id="rId35"/>
    <p:sldId id="294" r:id="rId36"/>
    <p:sldId id="297" r:id="rId37"/>
    <p:sldId id="298" r:id="rId38"/>
    <p:sldId id="299" r:id="rId39"/>
    <p:sldId id="300" r:id="rId40"/>
    <p:sldId id="301" r:id="rId41"/>
    <p:sldId id="312" r:id="rId42"/>
    <p:sldId id="265" r:id="rId43"/>
    <p:sldId id="313" r:id="rId44"/>
    <p:sldId id="302" r:id="rId45"/>
    <p:sldId id="303" r:id="rId4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064783-65BA-7A47-8D43-FF8BB7057CD4}" type="doc">
      <dgm:prSet loTypeId="urn:microsoft.com/office/officeart/2008/layout/RadialCluster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E242E61-15B4-2040-AFBF-B13CA34BFC2A}">
      <dgm:prSet phldrT="[Текст]"/>
      <dgm:spPr/>
      <dgm:t>
        <a:bodyPr/>
        <a:lstStyle/>
        <a:p>
          <a:r>
            <a:rPr lang="ru-RU" dirty="0" smtClean="0"/>
            <a:t>Мотивация</a:t>
          </a:r>
          <a:r>
            <a:rPr lang="en-US" dirty="0" smtClean="0"/>
            <a:t> (</a:t>
          </a:r>
          <a:r>
            <a:rPr lang="ru-RU" dirty="0" smtClean="0"/>
            <a:t>ценность)</a:t>
          </a:r>
          <a:endParaRPr lang="ru-RU" dirty="0"/>
        </a:p>
      </dgm:t>
    </dgm:pt>
    <dgm:pt modelId="{93EFA5E7-EEF8-8141-A435-7EF1A1FE4191}" type="parTrans" cxnId="{A775BA3D-FB27-6442-BC2D-DCA60176E0AB}">
      <dgm:prSet/>
      <dgm:spPr/>
      <dgm:t>
        <a:bodyPr/>
        <a:lstStyle/>
        <a:p>
          <a:endParaRPr lang="ru-RU"/>
        </a:p>
      </dgm:t>
    </dgm:pt>
    <dgm:pt modelId="{27A1A935-5832-F24B-8E21-1B72F92EC4E6}" type="sibTrans" cxnId="{A775BA3D-FB27-6442-BC2D-DCA60176E0AB}">
      <dgm:prSet/>
      <dgm:spPr/>
      <dgm:t>
        <a:bodyPr/>
        <a:lstStyle/>
        <a:p>
          <a:endParaRPr lang="ru-RU"/>
        </a:p>
      </dgm:t>
    </dgm:pt>
    <dgm:pt modelId="{32FD4CED-A08A-5F45-8496-AE6672539C9B}">
      <dgm:prSet phldrT="[Текст]"/>
      <dgm:spPr/>
      <dgm:t>
        <a:bodyPr/>
        <a:lstStyle/>
        <a:p>
          <a:r>
            <a:rPr lang="ru-RU" dirty="0" smtClean="0"/>
            <a:t>сюжетная</a:t>
          </a:r>
          <a:endParaRPr lang="ru-RU" dirty="0"/>
        </a:p>
      </dgm:t>
    </dgm:pt>
    <dgm:pt modelId="{011D5ACE-28A4-5846-9985-51983A664C55}" type="parTrans" cxnId="{3CF2C246-12CF-8F49-AE9F-ED7D8AC34CD3}">
      <dgm:prSet/>
      <dgm:spPr/>
      <dgm:t>
        <a:bodyPr/>
        <a:lstStyle/>
        <a:p>
          <a:endParaRPr lang="ru-RU"/>
        </a:p>
      </dgm:t>
    </dgm:pt>
    <dgm:pt modelId="{9B6A69F6-2A6C-B74E-BBD9-8A1B10560754}" type="sibTrans" cxnId="{3CF2C246-12CF-8F49-AE9F-ED7D8AC34CD3}">
      <dgm:prSet/>
      <dgm:spPr/>
      <dgm:t>
        <a:bodyPr/>
        <a:lstStyle/>
        <a:p>
          <a:endParaRPr lang="ru-RU"/>
        </a:p>
      </dgm:t>
    </dgm:pt>
    <dgm:pt modelId="{7861BD0F-CE5F-6744-B51B-657499ADE7D1}">
      <dgm:prSet phldrT="[Текст]"/>
      <dgm:spPr/>
      <dgm:t>
        <a:bodyPr/>
        <a:lstStyle/>
        <a:p>
          <a:r>
            <a:rPr lang="ru-RU" dirty="0" smtClean="0"/>
            <a:t>стилистическая</a:t>
          </a:r>
          <a:endParaRPr lang="ru-RU" dirty="0"/>
        </a:p>
      </dgm:t>
    </dgm:pt>
    <dgm:pt modelId="{A1B925C4-2012-1A4E-8AA1-D7B8EFB971AA}" type="parTrans" cxnId="{C776F519-0F11-5D4A-A6E1-C745335250B4}">
      <dgm:prSet/>
      <dgm:spPr/>
      <dgm:t>
        <a:bodyPr/>
        <a:lstStyle/>
        <a:p>
          <a:endParaRPr lang="ru-RU"/>
        </a:p>
      </dgm:t>
    </dgm:pt>
    <dgm:pt modelId="{0393C6A8-523E-2A48-9D3B-2FEB08C56A68}" type="sibTrans" cxnId="{C776F519-0F11-5D4A-A6E1-C745335250B4}">
      <dgm:prSet/>
      <dgm:spPr/>
      <dgm:t>
        <a:bodyPr/>
        <a:lstStyle/>
        <a:p>
          <a:endParaRPr lang="ru-RU"/>
        </a:p>
      </dgm:t>
    </dgm:pt>
    <dgm:pt modelId="{4949E502-68F0-2D42-A6EC-5BE3C9ADC8BC}">
      <dgm:prSet phldrT="[Текст]"/>
      <dgm:spPr/>
      <dgm:t>
        <a:bodyPr/>
        <a:lstStyle/>
        <a:p>
          <a:r>
            <a:rPr lang="ru-RU" dirty="0" err="1" smtClean="0"/>
            <a:t>персонажная</a:t>
          </a:r>
          <a:endParaRPr lang="ru-RU" dirty="0"/>
        </a:p>
      </dgm:t>
    </dgm:pt>
    <dgm:pt modelId="{38D1F6EC-30D8-5849-807F-E5EDF0684A07}" type="parTrans" cxnId="{BD3EE3EA-41A1-A34B-8DDA-A8FCEB4AF88D}">
      <dgm:prSet/>
      <dgm:spPr/>
      <dgm:t>
        <a:bodyPr/>
        <a:lstStyle/>
        <a:p>
          <a:endParaRPr lang="ru-RU"/>
        </a:p>
      </dgm:t>
    </dgm:pt>
    <dgm:pt modelId="{C209CBBF-C750-7E41-AA2F-A00C846D227E}" type="sibTrans" cxnId="{BD3EE3EA-41A1-A34B-8DDA-A8FCEB4AF88D}">
      <dgm:prSet/>
      <dgm:spPr/>
      <dgm:t>
        <a:bodyPr/>
        <a:lstStyle/>
        <a:p>
          <a:endParaRPr lang="ru-RU"/>
        </a:p>
      </dgm:t>
    </dgm:pt>
    <dgm:pt modelId="{7E5BDC64-8F4C-0144-B95B-D23CADEE941B}" type="pres">
      <dgm:prSet presAssocID="{77064783-65BA-7A47-8D43-FF8BB7057CD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B943F0E-68E5-6249-A686-394732B99A34}" type="pres">
      <dgm:prSet presAssocID="{5E242E61-15B4-2040-AFBF-B13CA34BFC2A}" presName="singleCycle" presStyleCnt="0"/>
      <dgm:spPr/>
    </dgm:pt>
    <dgm:pt modelId="{C0F6D61F-5193-3741-A026-FFAE8384D5F7}" type="pres">
      <dgm:prSet presAssocID="{5E242E61-15B4-2040-AFBF-B13CA34BFC2A}" presName="singleCenter" presStyleLbl="node1" presStyleIdx="0" presStyleCnt="4" custScaleX="218124" custLinFactNeighborX="400" custLinFactNeighborY="-11615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7B4413B-1189-6B42-9585-EFEC225115A6}" type="pres">
      <dgm:prSet presAssocID="{011D5ACE-28A4-5846-9985-51983A664C55}" presName="Name56" presStyleLbl="parChTrans1D2" presStyleIdx="0" presStyleCnt="3"/>
      <dgm:spPr/>
    </dgm:pt>
    <dgm:pt modelId="{851ACB4F-8BEB-1845-8829-E7AEAA11924D}" type="pres">
      <dgm:prSet presAssocID="{32FD4CED-A08A-5F45-8496-AE6672539C9B}" presName="text0" presStyleLbl="node1" presStyleIdx="1" presStyleCnt="4" custScaleX="266784">
        <dgm:presLayoutVars>
          <dgm:bulletEnabled val="1"/>
        </dgm:presLayoutVars>
      </dgm:prSet>
      <dgm:spPr/>
    </dgm:pt>
    <dgm:pt modelId="{8AEE9D0C-310B-1649-BB90-FD469B51230B}" type="pres">
      <dgm:prSet presAssocID="{A1B925C4-2012-1A4E-8AA1-D7B8EFB971AA}" presName="Name56" presStyleLbl="parChTrans1D2" presStyleIdx="1" presStyleCnt="3"/>
      <dgm:spPr/>
    </dgm:pt>
    <dgm:pt modelId="{BBEE4F87-90BB-2248-B7C2-A70E5DE21EFA}" type="pres">
      <dgm:prSet presAssocID="{7861BD0F-CE5F-6744-B51B-657499ADE7D1}" presName="text0" presStyleLbl="node1" presStyleIdx="2" presStyleCnt="4" custScaleX="292962" custRadScaleRad="146202" custRadScaleInc="-8417">
        <dgm:presLayoutVars>
          <dgm:bulletEnabled val="1"/>
        </dgm:presLayoutVars>
      </dgm:prSet>
      <dgm:spPr/>
    </dgm:pt>
    <dgm:pt modelId="{7272856B-C4C7-4746-AE3B-B898D2143F9D}" type="pres">
      <dgm:prSet presAssocID="{38D1F6EC-30D8-5849-807F-E5EDF0684A07}" presName="Name56" presStyleLbl="parChTrans1D2" presStyleIdx="2" presStyleCnt="3"/>
      <dgm:spPr/>
    </dgm:pt>
    <dgm:pt modelId="{2B6C6187-9562-BE42-AD6B-13BA04A37DB3}" type="pres">
      <dgm:prSet presAssocID="{4949E502-68F0-2D42-A6EC-5BE3C9ADC8BC}" presName="text0" presStyleLbl="node1" presStyleIdx="3" presStyleCnt="4" custScaleX="300364" custRadScaleRad="146202" custRadScaleInc="8417">
        <dgm:presLayoutVars>
          <dgm:bulletEnabled val="1"/>
        </dgm:presLayoutVars>
      </dgm:prSet>
      <dgm:spPr/>
    </dgm:pt>
  </dgm:ptLst>
  <dgm:cxnLst>
    <dgm:cxn modelId="{C776F519-0F11-5D4A-A6E1-C745335250B4}" srcId="{5E242E61-15B4-2040-AFBF-B13CA34BFC2A}" destId="{7861BD0F-CE5F-6744-B51B-657499ADE7D1}" srcOrd="1" destOrd="0" parTransId="{A1B925C4-2012-1A4E-8AA1-D7B8EFB971AA}" sibTransId="{0393C6A8-523E-2A48-9D3B-2FEB08C56A68}"/>
    <dgm:cxn modelId="{86B5A6AD-6B19-9443-9894-C717962E2CC9}" type="presOf" srcId="{011D5ACE-28A4-5846-9985-51983A664C55}" destId="{D7B4413B-1189-6B42-9585-EFEC225115A6}" srcOrd="0" destOrd="0" presId="urn:microsoft.com/office/officeart/2008/layout/RadialCluster"/>
    <dgm:cxn modelId="{DF479F6E-4B9B-ED40-AD13-72713C3ABB9E}" type="presOf" srcId="{7861BD0F-CE5F-6744-B51B-657499ADE7D1}" destId="{BBEE4F87-90BB-2248-B7C2-A70E5DE21EFA}" srcOrd="0" destOrd="0" presId="urn:microsoft.com/office/officeart/2008/layout/RadialCluster"/>
    <dgm:cxn modelId="{1D5595FA-ADAF-EF4E-9660-E2D3585CAB03}" type="presOf" srcId="{5E242E61-15B4-2040-AFBF-B13CA34BFC2A}" destId="{C0F6D61F-5193-3741-A026-FFAE8384D5F7}" srcOrd="0" destOrd="0" presId="urn:microsoft.com/office/officeart/2008/layout/RadialCluster"/>
    <dgm:cxn modelId="{9343ABEC-6791-ED4A-A49E-27A131470075}" type="presOf" srcId="{38D1F6EC-30D8-5849-807F-E5EDF0684A07}" destId="{7272856B-C4C7-4746-AE3B-B898D2143F9D}" srcOrd="0" destOrd="0" presId="urn:microsoft.com/office/officeart/2008/layout/RadialCluster"/>
    <dgm:cxn modelId="{BD3EE3EA-41A1-A34B-8DDA-A8FCEB4AF88D}" srcId="{5E242E61-15B4-2040-AFBF-B13CA34BFC2A}" destId="{4949E502-68F0-2D42-A6EC-5BE3C9ADC8BC}" srcOrd="2" destOrd="0" parTransId="{38D1F6EC-30D8-5849-807F-E5EDF0684A07}" sibTransId="{C209CBBF-C750-7E41-AA2F-A00C846D227E}"/>
    <dgm:cxn modelId="{A775BA3D-FB27-6442-BC2D-DCA60176E0AB}" srcId="{77064783-65BA-7A47-8D43-FF8BB7057CD4}" destId="{5E242E61-15B4-2040-AFBF-B13CA34BFC2A}" srcOrd="0" destOrd="0" parTransId="{93EFA5E7-EEF8-8141-A435-7EF1A1FE4191}" sibTransId="{27A1A935-5832-F24B-8E21-1B72F92EC4E6}"/>
    <dgm:cxn modelId="{41AE08FD-9710-DC48-972B-FD4E21D7CCD8}" type="presOf" srcId="{32FD4CED-A08A-5F45-8496-AE6672539C9B}" destId="{851ACB4F-8BEB-1845-8829-E7AEAA11924D}" srcOrd="0" destOrd="0" presId="urn:microsoft.com/office/officeart/2008/layout/RadialCluster"/>
    <dgm:cxn modelId="{A4F5CE5A-FF03-5B44-AE1C-8589824B584C}" type="presOf" srcId="{77064783-65BA-7A47-8D43-FF8BB7057CD4}" destId="{7E5BDC64-8F4C-0144-B95B-D23CADEE941B}" srcOrd="0" destOrd="0" presId="urn:microsoft.com/office/officeart/2008/layout/RadialCluster"/>
    <dgm:cxn modelId="{A1C5E88E-7DE2-7647-9C8B-365C7871768D}" type="presOf" srcId="{A1B925C4-2012-1A4E-8AA1-D7B8EFB971AA}" destId="{8AEE9D0C-310B-1649-BB90-FD469B51230B}" srcOrd="0" destOrd="0" presId="urn:microsoft.com/office/officeart/2008/layout/RadialCluster"/>
    <dgm:cxn modelId="{57B5DB40-51B7-604D-AF3C-D2693FD27173}" type="presOf" srcId="{4949E502-68F0-2D42-A6EC-5BE3C9ADC8BC}" destId="{2B6C6187-9562-BE42-AD6B-13BA04A37DB3}" srcOrd="0" destOrd="0" presId="urn:microsoft.com/office/officeart/2008/layout/RadialCluster"/>
    <dgm:cxn modelId="{3CF2C246-12CF-8F49-AE9F-ED7D8AC34CD3}" srcId="{5E242E61-15B4-2040-AFBF-B13CA34BFC2A}" destId="{32FD4CED-A08A-5F45-8496-AE6672539C9B}" srcOrd="0" destOrd="0" parTransId="{011D5ACE-28A4-5846-9985-51983A664C55}" sibTransId="{9B6A69F6-2A6C-B74E-BBD9-8A1B10560754}"/>
    <dgm:cxn modelId="{2B0486C9-5A66-CD41-B1C3-07A55B9B3E46}" type="presParOf" srcId="{7E5BDC64-8F4C-0144-B95B-D23CADEE941B}" destId="{0B943F0E-68E5-6249-A686-394732B99A34}" srcOrd="0" destOrd="0" presId="urn:microsoft.com/office/officeart/2008/layout/RadialCluster"/>
    <dgm:cxn modelId="{512B8D9A-F4AB-AA47-8D8B-0120FA59F9A8}" type="presParOf" srcId="{0B943F0E-68E5-6249-A686-394732B99A34}" destId="{C0F6D61F-5193-3741-A026-FFAE8384D5F7}" srcOrd="0" destOrd="0" presId="urn:microsoft.com/office/officeart/2008/layout/RadialCluster"/>
    <dgm:cxn modelId="{3DA45288-6EF4-5C4F-9E80-CA00B3B907E7}" type="presParOf" srcId="{0B943F0E-68E5-6249-A686-394732B99A34}" destId="{D7B4413B-1189-6B42-9585-EFEC225115A6}" srcOrd="1" destOrd="0" presId="urn:microsoft.com/office/officeart/2008/layout/RadialCluster"/>
    <dgm:cxn modelId="{1E18E2A3-E800-AA47-AE9B-C11A161E6D3D}" type="presParOf" srcId="{0B943F0E-68E5-6249-A686-394732B99A34}" destId="{851ACB4F-8BEB-1845-8829-E7AEAA11924D}" srcOrd="2" destOrd="0" presId="urn:microsoft.com/office/officeart/2008/layout/RadialCluster"/>
    <dgm:cxn modelId="{DC89E1BE-201A-8E48-AF3B-4917033CD4BD}" type="presParOf" srcId="{0B943F0E-68E5-6249-A686-394732B99A34}" destId="{8AEE9D0C-310B-1649-BB90-FD469B51230B}" srcOrd="3" destOrd="0" presId="urn:microsoft.com/office/officeart/2008/layout/RadialCluster"/>
    <dgm:cxn modelId="{F9AAB765-D33D-CC44-825A-8C8CF858AE74}" type="presParOf" srcId="{0B943F0E-68E5-6249-A686-394732B99A34}" destId="{BBEE4F87-90BB-2248-B7C2-A70E5DE21EFA}" srcOrd="4" destOrd="0" presId="urn:microsoft.com/office/officeart/2008/layout/RadialCluster"/>
    <dgm:cxn modelId="{90A8C49C-05E8-9844-A57D-A80847F60A33}" type="presParOf" srcId="{0B943F0E-68E5-6249-A686-394732B99A34}" destId="{7272856B-C4C7-4746-AE3B-B898D2143F9D}" srcOrd="5" destOrd="0" presId="urn:microsoft.com/office/officeart/2008/layout/RadialCluster"/>
    <dgm:cxn modelId="{7C8FCC05-5236-2145-87BE-F9A57267B510}" type="presParOf" srcId="{0B943F0E-68E5-6249-A686-394732B99A34}" destId="{2B6C6187-9562-BE42-AD6B-13BA04A37DB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064783-65BA-7A47-8D43-FF8BB7057CD4}" type="doc">
      <dgm:prSet loTypeId="urn:microsoft.com/office/officeart/2008/layout/RadialCluster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E242E61-15B4-2040-AFBF-B13CA34BFC2A}">
      <dgm:prSet phldrT="[Текст]"/>
      <dgm:spPr/>
      <dgm:t>
        <a:bodyPr/>
        <a:lstStyle/>
        <a:p>
          <a:r>
            <a:rPr lang="ru-RU" dirty="0" smtClean="0"/>
            <a:t>Мотивация</a:t>
          </a:r>
          <a:r>
            <a:rPr lang="en-US" dirty="0" smtClean="0"/>
            <a:t> (</a:t>
          </a:r>
          <a:r>
            <a:rPr lang="ru-RU" dirty="0" smtClean="0"/>
            <a:t>ценность)</a:t>
          </a:r>
          <a:endParaRPr lang="ru-RU" dirty="0"/>
        </a:p>
      </dgm:t>
    </dgm:pt>
    <dgm:pt modelId="{93EFA5E7-EEF8-8141-A435-7EF1A1FE4191}" type="parTrans" cxnId="{A775BA3D-FB27-6442-BC2D-DCA60176E0AB}">
      <dgm:prSet/>
      <dgm:spPr/>
      <dgm:t>
        <a:bodyPr/>
        <a:lstStyle/>
        <a:p>
          <a:endParaRPr lang="ru-RU"/>
        </a:p>
      </dgm:t>
    </dgm:pt>
    <dgm:pt modelId="{27A1A935-5832-F24B-8E21-1B72F92EC4E6}" type="sibTrans" cxnId="{A775BA3D-FB27-6442-BC2D-DCA60176E0AB}">
      <dgm:prSet/>
      <dgm:spPr/>
      <dgm:t>
        <a:bodyPr/>
        <a:lstStyle/>
        <a:p>
          <a:endParaRPr lang="ru-RU"/>
        </a:p>
      </dgm:t>
    </dgm:pt>
    <dgm:pt modelId="{32FD4CED-A08A-5F45-8496-AE6672539C9B}">
      <dgm:prSet phldrT="[Текст]" custT="1"/>
      <dgm:spPr/>
      <dgm:t>
        <a:bodyPr/>
        <a:lstStyle/>
        <a:p>
          <a:r>
            <a:rPr lang="ru-RU" sz="2400" dirty="0" smtClean="0"/>
            <a:t>Одна передача денег </a:t>
          </a:r>
        </a:p>
        <a:p>
          <a:r>
            <a:rPr lang="ru-RU" sz="2400" dirty="0" smtClean="0"/>
            <a:t>между Митей и К.И.</a:t>
          </a:r>
          <a:endParaRPr lang="ru-RU" sz="2400" dirty="0"/>
        </a:p>
      </dgm:t>
    </dgm:pt>
    <dgm:pt modelId="{011D5ACE-28A4-5846-9985-51983A664C55}" type="parTrans" cxnId="{3CF2C246-12CF-8F49-AE9F-ED7D8AC34CD3}">
      <dgm:prSet/>
      <dgm:spPr/>
      <dgm:t>
        <a:bodyPr/>
        <a:lstStyle/>
        <a:p>
          <a:endParaRPr lang="ru-RU"/>
        </a:p>
      </dgm:t>
    </dgm:pt>
    <dgm:pt modelId="{9B6A69F6-2A6C-B74E-BBD9-8A1B10560754}" type="sibTrans" cxnId="{3CF2C246-12CF-8F49-AE9F-ED7D8AC34CD3}">
      <dgm:prSet/>
      <dgm:spPr/>
      <dgm:t>
        <a:bodyPr/>
        <a:lstStyle/>
        <a:p>
          <a:endParaRPr lang="ru-RU"/>
        </a:p>
      </dgm:t>
    </dgm:pt>
    <dgm:pt modelId="{7861BD0F-CE5F-6744-B51B-657499ADE7D1}">
      <dgm:prSet phldrT="[Текст]"/>
      <dgm:spPr/>
      <dgm:t>
        <a:bodyPr/>
        <a:lstStyle/>
        <a:p>
          <a:r>
            <a:rPr lang="ru-RU" dirty="0" smtClean="0"/>
            <a:t>Полифония </a:t>
          </a:r>
          <a:r>
            <a:rPr lang="ru-RU" dirty="0" smtClean="0">
              <a:sym typeface="Wingdings"/>
            </a:rPr>
            <a:t></a:t>
          </a:r>
          <a:r>
            <a:rPr lang="en-US" dirty="0" smtClean="0">
              <a:sym typeface="Wingdings"/>
            </a:rPr>
            <a:t> </a:t>
          </a:r>
          <a:r>
            <a:rPr lang="ru-RU" dirty="0" smtClean="0">
              <a:sym typeface="Wingdings"/>
            </a:rPr>
            <a:t>диктат режиссера</a:t>
          </a:r>
          <a:endParaRPr lang="ru-RU" dirty="0"/>
        </a:p>
      </dgm:t>
    </dgm:pt>
    <dgm:pt modelId="{A1B925C4-2012-1A4E-8AA1-D7B8EFB971AA}" type="parTrans" cxnId="{C776F519-0F11-5D4A-A6E1-C745335250B4}">
      <dgm:prSet/>
      <dgm:spPr/>
      <dgm:t>
        <a:bodyPr/>
        <a:lstStyle/>
        <a:p>
          <a:endParaRPr lang="ru-RU"/>
        </a:p>
      </dgm:t>
    </dgm:pt>
    <dgm:pt modelId="{0393C6A8-523E-2A48-9D3B-2FEB08C56A68}" type="sibTrans" cxnId="{C776F519-0F11-5D4A-A6E1-C745335250B4}">
      <dgm:prSet/>
      <dgm:spPr/>
      <dgm:t>
        <a:bodyPr/>
        <a:lstStyle/>
        <a:p>
          <a:endParaRPr lang="ru-RU"/>
        </a:p>
      </dgm:t>
    </dgm:pt>
    <dgm:pt modelId="{4949E502-68F0-2D42-A6EC-5BE3C9ADC8BC}">
      <dgm:prSet phldrT="[Текст]"/>
      <dgm:spPr/>
      <dgm:t>
        <a:bodyPr/>
        <a:lstStyle/>
        <a:p>
          <a:r>
            <a:rPr lang="ru-RU" strike="sngStrike" dirty="0" smtClean="0"/>
            <a:t>Алеша</a:t>
          </a:r>
          <a:endParaRPr lang="ru-RU" strike="sngStrike" dirty="0"/>
        </a:p>
      </dgm:t>
    </dgm:pt>
    <dgm:pt modelId="{38D1F6EC-30D8-5849-807F-E5EDF0684A07}" type="parTrans" cxnId="{BD3EE3EA-41A1-A34B-8DDA-A8FCEB4AF88D}">
      <dgm:prSet/>
      <dgm:spPr/>
      <dgm:t>
        <a:bodyPr/>
        <a:lstStyle/>
        <a:p>
          <a:endParaRPr lang="ru-RU"/>
        </a:p>
      </dgm:t>
    </dgm:pt>
    <dgm:pt modelId="{C209CBBF-C750-7E41-AA2F-A00C846D227E}" type="sibTrans" cxnId="{BD3EE3EA-41A1-A34B-8DDA-A8FCEB4AF88D}">
      <dgm:prSet/>
      <dgm:spPr/>
      <dgm:t>
        <a:bodyPr/>
        <a:lstStyle/>
        <a:p>
          <a:endParaRPr lang="ru-RU"/>
        </a:p>
      </dgm:t>
    </dgm:pt>
    <dgm:pt modelId="{7E5BDC64-8F4C-0144-B95B-D23CADEE941B}" type="pres">
      <dgm:prSet presAssocID="{77064783-65BA-7A47-8D43-FF8BB7057CD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B943F0E-68E5-6249-A686-394732B99A34}" type="pres">
      <dgm:prSet presAssocID="{5E242E61-15B4-2040-AFBF-B13CA34BFC2A}" presName="singleCycle" presStyleCnt="0"/>
      <dgm:spPr/>
    </dgm:pt>
    <dgm:pt modelId="{C0F6D61F-5193-3741-A026-FFAE8384D5F7}" type="pres">
      <dgm:prSet presAssocID="{5E242E61-15B4-2040-AFBF-B13CA34BFC2A}" presName="singleCenter" presStyleLbl="node1" presStyleIdx="0" presStyleCnt="4" custScaleX="218124" custLinFactNeighborX="400" custLinFactNeighborY="-11615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7B4413B-1189-6B42-9585-EFEC225115A6}" type="pres">
      <dgm:prSet presAssocID="{011D5ACE-28A4-5846-9985-51983A664C55}" presName="Name56" presStyleLbl="parChTrans1D2" presStyleIdx="0" presStyleCnt="3"/>
      <dgm:spPr/>
    </dgm:pt>
    <dgm:pt modelId="{851ACB4F-8BEB-1845-8829-E7AEAA11924D}" type="pres">
      <dgm:prSet presAssocID="{32FD4CED-A08A-5F45-8496-AE6672539C9B}" presName="text0" presStyleLbl="node1" presStyleIdx="1" presStyleCnt="4" custScaleX="624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EE9D0C-310B-1649-BB90-FD469B51230B}" type="pres">
      <dgm:prSet presAssocID="{A1B925C4-2012-1A4E-8AA1-D7B8EFB971AA}" presName="Name56" presStyleLbl="parChTrans1D2" presStyleIdx="1" presStyleCnt="3"/>
      <dgm:spPr/>
    </dgm:pt>
    <dgm:pt modelId="{BBEE4F87-90BB-2248-B7C2-A70E5DE21EFA}" type="pres">
      <dgm:prSet presAssocID="{7861BD0F-CE5F-6744-B51B-657499ADE7D1}" presName="text0" presStyleLbl="node1" presStyleIdx="2" presStyleCnt="4" custScaleX="371518" custRadScaleRad="146202" custRadScaleInc="-8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2856B-C4C7-4746-AE3B-B898D2143F9D}" type="pres">
      <dgm:prSet presAssocID="{38D1F6EC-30D8-5849-807F-E5EDF0684A07}" presName="Name56" presStyleLbl="parChTrans1D2" presStyleIdx="2" presStyleCnt="3"/>
      <dgm:spPr/>
    </dgm:pt>
    <dgm:pt modelId="{2B6C6187-9562-BE42-AD6B-13BA04A37DB3}" type="pres">
      <dgm:prSet presAssocID="{4949E502-68F0-2D42-A6EC-5BE3C9ADC8BC}" presName="text0" presStyleLbl="node1" presStyleIdx="3" presStyleCnt="4" custScaleX="300364" custRadScaleRad="146202" custRadScaleInc="8417">
        <dgm:presLayoutVars>
          <dgm:bulletEnabled val="1"/>
        </dgm:presLayoutVars>
      </dgm:prSet>
      <dgm:spPr/>
    </dgm:pt>
  </dgm:ptLst>
  <dgm:cxnLst>
    <dgm:cxn modelId="{1EE5C08C-6FEF-DB4C-96C4-FF6151B0B01E}" type="presOf" srcId="{32FD4CED-A08A-5F45-8496-AE6672539C9B}" destId="{851ACB4F-8BEB-1845-8829-E7AEAA11924D}" srcOrd="0" destOrd="0" presId="urn:microsoft.com/office/officeart/2008/layout/RadialCluster"/>
    <dgm:cxn modelId="{C776F519-0F11-5D4A-A6E1-C745335250B4}" srcId="{5E242E61-15B4-2040-AFBF-B13CA34BFC2A}" destId="{7861BD0F-CE5F-6744-B51B-657499ADE7D1}" srcOrd="1" destOrd="0" parTransId="{A1B925C4-2012-1A4E-8AA1-D7B8EFB971AA}" sibTransId="{0393C6A8-523E-2A48-9D3B-2FEB08C56A68}"/>
    <dgm:cxn modelId="{A75DB1F9-90C9-5B4F-BA3E-2EDD3BE1AF30}" type="presOf" srcId="{77064783-65BA-7A47-8D43-FF8BB7057CD4}" destId="{7E5BDC64-8F4C-0144-B95B-D23CADEE941B}" srcOrd="0" destOrd="0" presId="urn:microsoft.com/office/officeart/2008/layout/RadialCluster"/>
    <dgm:cxn modelId="{C18C8841-9F37-BD40-BC32-7C057AFCDF48}" type="presOf" srcId="{A1B925C4-2012-1A4E-8AA1-D7B8EFB971AA}" destId="{8AEE9D0C-310B-1649-BB90-FD469B51230B}" srcOrd="0" destOrd="0" presId="urn:microsoft.com/office/officeart/2008/layout/RadialCluster"/>
    <dgm:cxn modelId="{745BC5C8-25F6-564C-801C-A7B57377839F}" type="presOf" srcId="{7861BD0F-CE5F-6744-B51B-657499ADE7D1}" destId="{BBEE4F87-90BB-2248-B7C2-A70E5DE21EFA}" srcOrd="0" destOrd="0" presId="urn:microsoft.com/office/officeart/2008/layout/RadialCluster"/>
    <dgm:cxn modelId="{DBB0269B-7003-F44E-864D-BE9BF198EBC9}" type="presOf" srcId="{011D5ACE-28A4-5846-9985-51983A664C55}" destId="{D7B4413B-1189-6B42-9585-EFEC225115A6}" srcOrd="0" destOrd="0" presId="urn:microsoft.com/office/officeart/2008/layout/RadialCluster"/>
    <dgm:cxn modelId="{BD3EE3EA-41A1-A34B-8DDA-A8FCEB4AF88D}" srcId="{5E242E61-15B4-2040-AFBF-B13CA34BFC2A}" destId="{4949E502-68F0-2D42-A6EC-5BE3C9ADC8BC}" srcOrd="2" destOrd="0" parTransId="{38D1F6EC-30D8-5849-807F-E5EDF0684A07}" sibTransId="{C209CBBF-C750-7E41-AA2F-A00C846D227E}"/>
    <dgm:cxn modelId="{A775BA3D-FB27-6442-BC2D-DCA60176E0AB}" srcId="{77064783-65BA-7A47-8D43-FF8BB7057CD4}" destId="{5E242E61-15B4-2040-AFBF-B13CA34BFC2A}" srcOrd="0" destOrd="0" parTransId="{93EFA5E7-EEF8-8141-A435-7EF1A1FE4191}" sibTransId="{27A1A935-5832-F24B-8E21-1B72F92EC4E6}"/>
    <dgm:cxn modelId="{FCE1F1A4-4F5D-4941-B856-FF9EE7E01B94}" type="presOf" srcId="{4949E502-68F0-2D42-A6EC-5BE3C9ADC8BC}" destId="{2B6C6187-9562-BE42-AD6B-13BA04A37DB3}" srcOrd="0" destOrd="0" presId="urn:microsoft.com/office/officeart/2008/layout/RadialCluster"/>
    <dgm:cxn modelId="{42786ED4-2189-8343-8F42-3DA6A71094DC}" type="presOf" srcId="{38D1F6EC-30D8-5849-807F-E5EDF0684A07}" destId="{7272856B-C4C7-4746-AE3B-B898D2143F9D}" srcOrd="0" destOrd="0" presId="urn:microsoft.com/office/officeart/2008/layout/RadialCluster"/>
    <dgm:cxn modelId="{6FC5E6D1-80E3-AA48-89C0-1776295B4791}" type="presOf" srcId="{5E242E61-15B4-2040-AFBF-B13CA34BFC2A}" destId="{C0F6D61F-5193-3741-A026-FFAE8384D5F7}" srcOrd="0" destOrd="0" presId="urn:microsoft.com/office/officeart/2008/layout/RadialCluster"/>
    <dgm:cxn modelId="{3CF2C246-12CF-8F49-AE9F-ED7D8AC34CD3}" srcId="{5E242E61-15B4-2040-AFBF-B13CA34BFC2A}" destId="{32FD4CED-A08A-5F45-8496-AE6672539C9B}" srcOrd="0" destOrd="0" parTransId="{011D5ACE-28A4-5846-9985-51983A664C55}" sibTransId="{9B6A69F6-2A6C-B74E-BBD9-8A1B10560754}"/>
    <dgm:cxn modelId="{9C85E20D-A093-C449-9619-79EBB8AD8A35}" type="presParOf" srcId="{7E5BDC64-8F4C-0144-B95B-D23CADEE941B}" destId="{0B943F0E-68E5-6249-A686-394732B99A34}" srcOrd="0" destOrd="0" presId="urn:microsoft.com/office/officeart/2008/layout/RadialCluster"/>
    <dgm:cxn modelId="{E5929BA9-E129-2F48-B08C-5F26AA04A75B}" type="presParOf" srcId="{0B943F0E-68E5-6249-A686-394732B99A34}" destId="{C0F6D61F-5193-3741-A026-FFAE8384D5F7}" srcOrd="0" destOrd="0" presId="urn:microsoft.com/office/officeart/2008/layout/RadialCluster"/>
    <dgm:cxn modelId="{F2A828BF-9DB4-7543-B14E-30A51B717F55}" type="presParOf" srcId="{0B943F0E-68E5-6249-A686-394732B99A34}" destId="{D7B4413B-1189-6B42-9585-EFEC225115A6}" srcOrd="1" destOrd="0" presId="urn:microsoft.com/office/officeart/2008/layout/RadialCluster"/>
    <dgm:cxn modelId="{7BF32638-66BF-024F-BFA4-6C9D5D89E42F}" type="presParOf" srcId="{0B943F0E-68E5-6249-A686-394732B99A34}" destId="{851ACB4F-8BEB-1845-8829-E7AEAA11924D}" srcOrd="2" destOrd="0" presId="urn:microsoft.com/office/officeart/2008/layout/RadialCluster"/>
    <dgm:cxn modelId="{D174E48A-E451-FC4E-9B05-F34A766EAB5E}" type="presParOf" srcId="{0B943F0E-68E5-6249-A686-394732B99A34}" destId="{8AEE9D0C-310B-1649-BB90-FD469B51230B}" srcOrd="3" destOrd="0" presId="urn:microsoft.com/office/officeart/2008/layout/RadialCluster"/>
    <dgm:cxn modelId="{BF3D03FE-8D42-4644-9902-504DE3DE004B}" type="presParOf" srcId="{0B943F0E-68E5-6249-A686-394732B99A34}" destId="{BBEE4F87-90BB-2248-B7C2-A70E5DE21EFA}" srcOrd="4" destOrd="0" presId="urn:microsoft.com/office/officeart/2008/layout/RadialCluster"/>
    <dgm:cxn modelId="{8847D916-CF00-FF4D-9E88-13DFF1AF2D67}" type="presParOf" srcId="{0B943F0E-68E5-6249-A686-394732B99A34}" destId="{7272856B-C4C7-4746-AE3B-B898D2143F9D}" srcOrd="5" destOrd="0" presId="urn:microsoft.com/office/officeart/2008/layout/RadialCluster"/>
    <dgm:cxn modelId="{CAA64198-A635-0B47-8B3D-AC66335121C1}" type="presParOf" srcId="{0B943F0E-68E5-6249-A686-394732B99A34}" destId="{2B6C6187-9562-BE42-AD6B-13BA04A37DB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6D61F-5193-3741-A026-FFAE8384D5F7}">
      <dsp:nvSpPr>
        <dsp:cNvPr id="0" name=""/>
        <dsp:cNvSpPr/>
      </dsp:nvSpPr>
      <dsp:spPr>
        <a:xfrm>
          <a:off x="2667492" y="1621012"/>
          <a:ext cx="2961663" cy="135778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Мотивация</a:t>
          </a:r>
          <a:r>
            <a:rPr lang="en-US" sz="3500" kern="1200" dirty="0" smtClean="0"/>
            <a:t> (</a:t>
          </a:r>
          <a:r>
            <a:rPr lang="ru-RU" sz="3500" kern="1200" dirty="0" smtClean="0"/>
            <a:t>ценность)</a:t>
          </a:r>
          <a:endParaRPr lang="ru-RU" sz="3500" kern="1200" dirty="0"/>
        </a:p>
      </dsp:txBody>
      <dsp:txXfrm>
        <a:off x="2733774" y="1687294"/>
        <a:ext cx="2829099" cy="1225224"/>
      </dsp:txXfrm>
    </dsp:sp>
    <dsp:sp modelId="{D7B4413B-1189-6B42-9585-EFEC225115A6}">
      <dsp:nvSpPr>
        <dsp:cNvPr id="0" name=""/>
        <dsp:cNvSpPr/>
      </dsp:nvSpPr>
      <dsp:spPr>
        <a:xfrm rot="16164177">
          <a:off x="3904893" y="1387106"/>
          <a:ext cx="4678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7836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CB4F-8BEB-1845-8829-E7AEAA11924D}">
      <dsp:nvSpPr>
        <dsp:cNvPr id="0" name=""/>
        <dsp:cNvSpPr/>
      </dsp:nvSpPr>
      <dsp:spPr>
        <a:xfrm>
          <a:off x="2918142" y="243482"/>
          <a:ext cx="2426983" cy="909718"/>
        </a:xfrm>
        <a:prstGeom prst="roundRect">
          <a:avLst/>
        </a:prstGeom>
        <a:gradFill rotWithShape="0">
          <a:gsLst>
            <a:gs pos="0">
              <a:schemeClr val="accent3">
                <a:hueOff val="3750089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9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9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сюжетная</a:t>
          </a:r>
          <a:endParaRPr lang="ru-RU" sz="3500" kern="1200" dirty="0"/>
        </a:p>
      </dsp:txBody>
      <dsp:txXfrm>
        <a:off x="2962551" y="287891"/>
        <a:ext cx="2338165" cy="820900"/>
      </dsp:txXfrm>
    </dsp:sp>
    <dsp:sp modelId="{8AEE9D0C-310B-1649-BB90-FD469B51230B}">
      <dsp:nvSpPr>
        <dsp:cNvPr id="0" name=""/>
        <dsp:cNvSpPr/>
      </dsp:nvSpPr>
      <dsp:spPr>
        <a:xfrm rot="1967800">
          <a:off x="5108101" y="3297522"/>
          <a:ext cx="11768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683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E4F87-90BB-2248-B7C2-A70E5DE21EFA}">
      <dsp:nvSpPr>
        <dsp:cNvPr id="0" name=""/>
        <dsp:cNvSpPr/>
      </dsp:nvSpPr>
      <dsp:spPr>
        <a:xfrm>
          <a:off x="5564470" y="3616244"/>
          <a:ext cx="2665129" cy="909718"/>
        </a:xfrm>
        <a:prstGeom prst="roundRect">
          <a:avLst/>
        </a:prstGeom>
        <a:gradFill rotWithShape="0">
          <a:gsLst>
            <a:gs pos="0">
              <a:schemeClr val="accent3">
                <a:hueOff val="7500177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7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7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стилистическая</a:t>
          </a:r>
          <a:endParaRPr lang="ru-RU" sz="2900" kern="1200" dirty="0"/>
        </a:p>
      </dsp:txBody>
      <dsp:txXfrm>
        <a:off x="5608879" y="3660653"/>
        <a:ext cx="2576311" cy="820900"/>
      </dsp:txXfrm>
    </dsp:sp>
    <dsp:sp modelId="{7272856B-C4C7-4746-AE3B-B898D2143F9D}">
      <dsp:nvSpPr>
        <dsp:cNvPr id="0" name=""/>
        <dsp:cNvSpPr/>
      </dsp:nvSpPr>
      <dsp:spPr>
        <a:xfrm rot="8851046">
          <a:off x="1987853" y="3297522"/>
          <a:ext cx="11869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6949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C6187-9562-BE42-AD6B-13BA04A37DB3}">
      <dsp:nvSpPr>
        <dsp:cNvPr id="0" name=""/>
        <dsp:cNvSpPr/>
      </dsp:nvSpPr>
      <dsp:spPr>
        <a:xfrm>
          <a:off x="0" y="3616244"/>
          <a:ext cx="2732467" cy="909718"/>
        </a:xfrm>
        <a:prstGeom prst="roundRect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6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err="1" smtClean="0"/>
            <a:t>персонажная</a:t>
          </a:r>
          <a:endParaRPr lang="ru-RU" sz="3400" kern="1200" dirty="0"/>
        </a:p>
      </dsp:txBody>
      <dsp:txXfrm>
        <a:off x="44409" y="3660653"/>
        <a:ext cx="2643649" cy="820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6D61F-5193-3741-A026-FFAE8384D5F7}">
      <dsp:nvSpPr>
        <dsp:cNvPr id="0" name=""/>
        <dsp:cNvSpPr/>
      </dsp:nvSpPr>
      <dsp:spPr>
        <a:xfrm>
          <a:off x="2488832" y="1621012"/>
          <a:ext cx="2961663" cy="135778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Мотивация</a:t>
          </a:r>
          <a:r>
            <a:rPr lang="en-US" sz="3400" kern="1200" dirty="0" smtClean="0"/>
            <a:t> (</a:t>
          </a:r>
          <a:r>
            <a:rPr lang="ru-RU" sz="3400" kern="1200" dirty="0" smtClean="0"/>
            <a:t>ценность)</a:t>
          </a:r>
          <a:endParaRPr lang="ru-RU" sz="3400" kern="1200" dirty="0"/>
        </a:p>
      </dsp:txBody>
      <dsp:txXfrm>
        <a:off x="2555114" y="1687294"/>
        <a:ext cx="2829099" cy="1225224"/>
      </dsp:txXfrm>
    </dsp:sp>
    <dsp:sp modelId="{D7B4413B-1189-6B42-9585-EFEC225115A6}">
      <dsp:nvSpPr>
        <dsp:cNvPr id="0" name=""/>
        <dsp:cNvSpPr/>
      </dsp:nvSpPr>
      <dsp:spPr>
        <a:xfrm rot="16164177">
          <a:off x="3726233" y="1387106"/>
          <a:ext cx="4678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7836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CB4F-8BEB-1845-8829-E7AEAA11924D}">
      <dsp:nvSpPr>
        <dsp:cNvPr id="0" name=""/>
        <dsp:cNvSpPr/>
      </dsp:nvSpPr>
      <dsp:spPr>
        <a:xfrm>
          <a:off x="1113447" y="243482"/>
          <a:ext cx="5679054" cy="909718"/>
        </a:xfrm>
        <a:prstGeom prst="roundRect">
          <a:avLst/>
        </a:prstGeom>
        <a:gradFill rotWithShape="0">
          <a:gsLst>
            <a:gs pos="0">
              <a:schemeClr val="accent3">
                <a:hueOff val="3750089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9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9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Одна передача денег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между Митей и К.И.</a:t>
          </a:r>
          <a:endParaRPr lang="ru-RU" sz="2400" kern="1200" dirty="0"/>
        </a:p>
      </dsp:txBody>
      <dsp:txXfrm>
        <a:off x="1157856" y="287891"/>
        <a:ext cx="5590236" cy="820900"/>
      </dsp:txXfrm>
    </dsp:sp>
    <dsp:sp modelId="{8AEE9D0C-310B-1649-BB90-FD469B51230B}">
      <dsp:nvSpPr>
        <dsp:cNvPr id="0" name=""/>
        <dsp:cNvSpPr/>
      </dsp:nvSpPr>
      <dsp:spPr>
        <a:xfrm rot="2074402">
          <a:off x="4855567" y="3297522"/>
          <a:ext cx="11233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2332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E4F87-90BB-2248-B7C2-A70E5DE21EFA}">
      <dsp:nvSpPr>
        <dsp:cNvPr id="0" name=""/>
        <dsp:cNvSpPr/>
      </dsp:nvSpPr>
      <dsp:spPr>
        <a:xfrm>
          <a:off x="4849831" y="3616244"/>
          <a:ext cx="3379768" cy="909718"/>
        </a:xfrm>
        <a:prstGeom prst="roundRect">
          <a:avLst/>
        </a:prstGeom>
        <a:gradFill rotWithShape="0">
          <a:gsLst>
            <a:gs pos="0">
              <a:schemeClr val="accent3">
                <a:hueOff val="7500177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7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7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Полифония </a:t>
          </a:r>
          <a:r>
            <a:rPr lang="ru-RU" sz="2500" kern="1200" dirty="0" smtClean="0">
              <a:sym typeface="Wingdings"/>
            </a:rPr>
            <a:t></a:t>
          </a:r>
          <a:r>
            <a:rPr lang="en-US" sz="2500" kern="1200" dirty="0" smtClean="0">
              <a:sym typeface="Wingdings"/>
            </a:rPr>
            <a:t> </a:t>
          </a:r>
          <a:r>
            <a:rPr lang="ru-RU" sz="2500" kern="1200" dirty="0" smtClean="0">
              <a:sym typeface="Wingdings"/>
            </a:rPr>
            <a:t>диктат режиссера</a:t>
          </a:r>
          <a:endParaRPr lang="ru-RU" sz="2500" kern="1200" dirty="0"/>
        </a:p>
      </dsp:txBody>
      <dsp:txXfrm>
        <a:off x="4894240" y="3660653"/>
        <a:ext cx="3290950" cy="820900"/>
      </dsp:txXfrm>
    </dsp:sp>
    <dsp:sp modelId="{7272856B-C4C7-4746-AE3B-B898D2143F9D}">
      <dsp:nvSpPr>
        <dsp:cNvPr id="0" name=""/>
        <dsp:cNvSpPr/>
      </dsp:nvSpPr>
      <dsp:spPr>
        <a:xfrm rot="8746278">
          <a:off x="1936679" y="3297522"/>
          <a:ext cx="11332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3236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C6187-9562-BE42-AD6B-13BA04A37DB3}">
      <dsp:nvSpPr>
        <dsp:cNvPr id="0" name=""/>
        <dsp:cNvSpPr/>
      </dsp:nvSpPr>
      <dsp:spPr>
        <a:xfrm>
          <a:off x="0" y="3616244"/>
          <a:ext cx="2732467" cy="909718"/>
        </a:xfrm>
        <a:prstGeom prst="roundRect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6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strike="sngStrike" kern="1200" dirty="0" smtClean="0"/>
            <a:t>Алеша</a:t>
          </a:r>
          <a:endParaRPr lang="ru-RU" sz="3400" strike="sngStrike" kern="1200" dirty="0"/>
        </a:p>
      </dsp:txBody>
      <dsp:txXfrm>
        <a:off x="44409" y="3660653"/>
        <a:ext cx="2643649" cy="820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0D3AE-531E-F54E-9176-912C50C5DA30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5110E-6E5B-DA49-8944-F69B75C1A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388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Relationship Id="rId3" Type="http://schemas.openxmlformats.org/officeDocument/2006/relationships/hyperlink" Target="http://www.colta.ru/articles/theatre/1359?fb_action_ids=10201031586451906&amp;fb_action_types=og.recommends&amp;fb_source=other_multili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считать самовыражение</a:t>
            </a:r>
            <a:r>
              <a:rPr lang="ru-RU" baseline="0" dirty="0" smtClean="0"/>
              <a:t> высшей целью искусства, то главным искусством должно быть искусство резьбы по моржовой кости и украшение бумерангов.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110E-6E5B-DA49-8944-F69B75C1A0A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599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Безусловно, в спектакле «Карамазовы» многое слишком, многое чрезмерно, многое избыточно; Богомолов явно не поклонник гомеопатических доз. Так ведь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Достоевскии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тоже! Он тоже весь «слишком», и это он сам написал о себе: «Хуже всего, что натура моя подлая и слишком страстная: везде-то и во всем я до последнего предела дохожу, всю жизнь за черту переходил». </a:t>
            </a:r>
            <a:endParaRPr lang="ru-RU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Мне кажется, «до последних пределов» К. Богомолову еще предстоит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дойти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именно в этом скорее всего и будет состоять его верность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русскои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мировои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классическои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литературе. Не бояться дерзать.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110E-6E5B-DA49-8944-F69B75C1A0A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14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произведение искусства, предстающее как форма, завершенная 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замкнутая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своем строго выверенном совершенстве, также является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открытым,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предоставляя возможность толковать себя на тысячи ладов и не утрачивая при этом своего неповторимого своеобразия. Таким образом, всякое художественное восприятие произведения является его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истолкованием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исполнением,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во всяком таком восприятии оно оживает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неповторимои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перспективе2.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Ясно, однако, что, например, произведения, принадлежащие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Берио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Штокхаузену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являются «открытыми» в менее метафорическом и куда более осязаемом значении; попросту говоря, это «незаконченные» вещи, которые автор вроде бы вверяет истолкователю, как будто бы рассматривая их как детали игрового конструктора и как бы не интересуясь, чем все это закончится. Подобное истолкование фактов парадоксально и неточно, но чисто внешняя сторона таких музыкальных экспериментов дает 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повод к двусмысленности, но двусмысленности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продуктивнои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̆, так как озадачивающие, выбивающие из колеи особенности данного эксперимента должны показать нам,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художник ощущает потребность работать именно в этом направлении,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этап исторического развития эстетического чувства он при этом выражает, какие культурные факторы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нашеи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эпохи ему сопутствуют и как этот эксперимент надо рассматривать в свете теории эстетики. </a:t>
            </a:r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Пуссеру3, поэтика «открытого» произведения тяготеет к тому, чтобы подталкивать его истолкователя к «осознанно свободным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действиям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делать его активным средоточием совокупности неисчислимых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связеи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̆, среди которых он воссоздает свою собственную форму, не ощущая давления той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необходимости,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которая навязывает ему вполне определенные способы организации воспринимаемого произведения; однако можно было бы возразить (ссылаясь на тот более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широкии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смысл термина «открытость», о котором мы мимоходом упомянули), что любое произведение искусства, даже если оно и не оказывается материально незавершенным, требует свободного и творческого ответа на него,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крайнеи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мере, потому, что его нельзя по-настоящему понять, если истолкователь не открывает его заново в акте творческого единомыслия с самим автором.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110E-6E5B-DA49-8944-F69B75C1A0A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30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Старик  вздрогнул  от его засверкавшего взгляда. Но тут случилось нечто очень странное, правда  на</a:t>
            </a:r>
          </a:p>
          <a:p>
            <a:pPr marL="0" indent="0">
              <a:buNone/>
            </a:pPr>
            <a:r>
              <a:rPr lang="ru-RU" dirty="0" smtClean="0"/>
              <a:t>одну секунду: у старика действительно кажется выскочило из ума  соображение,</a:t>
            </a:r>
          </a:p>
          <a:p>
            <a:pPr marL="0" indent="0">
              <a:buNone/>
            </a:pPr>
            <a:r>
              <a:rPr lang="ru-RU" dirty="0" smtClean="0"/>
              <a:t>что мать Алеши была и матерью Ивана...</a:t>
            </a:r>
          </a:p>
          <a:p>
            <a:pPr marL="0" indent="0">
              <a:buNone/>
            </a:pPr>
            <a:r>
              <a:rPr lang="ru-RU" dirty="0" smtClean="0"/>
              <a:t>     - Как так твоя мать? - пробормотал он, не понимая. - Ты за что это?  Ты</a:t>
            </a:r>
          </a:p>
          <a:p>
            <a:pPr marL="0" indent="0">
              <a:buNone/>
            </a:pPr>
            <a:r>
              <a:rPr lang="ru-RU" dirty="0" smtClean="0"/>
              <a:t>про какую мать... да разве она... Ах, </a:t>
            </a:r>
            <a:r>
              <a:rPr lang="ru-RU" dirty="0" err="1" smtClean="0"/>
              <a:t>чорт</a:t>
            </a:r>
            <a:r>
              <a:rPr lang="ru-RU" dirty="0" smtClean="0"/>
              <a:t>! Да ведь она и твоя! Ах, </a:t>
            </a:r>
            <a:r>
              <a:rPr lang="ru-RU" dirty="0" err="1" smtClean="0"/>
              <a:t>чорт</a:t>
            </a:r>
            <a:r>
              <a:rPr lang="ru-RU" dirty="0" smtClean="0"/>
              <a:t>! Ну</a:t>
            </a:r>
          </a:p>
          <a:p>
            <a:pPr marL="0" indent="0">
              <a:buNone/>
            </a:pPr>
            <a:r>
              <a:rPr lang="ru-RU" dirty="0" smtClean="0"/>
              <a:t>это, брат, затмение как никогда, извини, а я думал, Иван... Хе-хе-</a:t>
            </a:r>
            <a:r>
              <a:rPr lang="ru-RU" dirty="0" err="1" smtClean="0"/>
              <a:t>хе</a:t>
            </a:r>
            <a:r>
              <a:rPr lang="ru-RU" dirty="0" smtClean="0"/>
              <a:t>!  -  Он</a:t>
            </a:r>
          </a:p>
          <a:p>
            <a:pPr marL="0" indent="0">
              <a:buNone/>
            </a:pPr>
            <a:r>
              <a:rPr lang="ru-RU" dirty="0" smtClean="0"/>
              <a:t>остановился. Длинная, пьяная, полубессмысленная усмешка раздвинула его лицо.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110E-6E5B-DA49-8944-F69B75C1A0A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089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Начиная  жизнеописание  героя  моего,  Алексея  Федоровича  Карамазова,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нахожусь в  некотором  недоумении.  А  именно:  хотя  я  и  называю  Алексея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Федоровича моим героем, но  однако  сам  знаю,  что  человек  он  отнюдь  не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великий, а посему и предвижу неизбежные  вопросы  в  роде  таковых:  чем  же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замечателен ваш Алексей Федорович, что вы  выбрали  его  своим  героем?  Что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сделал он такого? Кому и чем известен? Почему я,  читатель,  должен  тратить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время на изучение фактов его жизни?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Последний вопрос самый роковой, ибо на него могу лишь ответить:  "Может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быть увидите сами из романа". Ну а  коль  прочтут  роман  и  не  увидят,  не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согласятся с примечательностью моего Алексея Федоровича? Говорю так,  потому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с прискорбием это предвижу. Для  меня  он  примечателен,  но  решительно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сомневаюсь, успею ли это доказать читателю. Дело в том, что  это  пожалуй  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деятель, но деятель неопределенный,  не  выяснившийся.  Впрочем  странно  бы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требовать в такое время как наше от людей ясности. Одно,  пожалуй,  довольно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несомненно: это человек странный, даже чудак.  Но  странность  и  чудачество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скорее вредят, чем дают право на внимание, особенно когда  все  стремятся  к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тому, чтоб объединить частности и найти  хоть  какой-нибудь  общий  толк  во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всеобщей бестолочи. Чудак же в большинстве случаев частность и  обособление.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так ли?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Вот если вы не согласитесь с этим последним тезисом,  и  ответите:  "Не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так" или "не всегда так", то я пожалуй и ободрюсь  духом  на  счет  значения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героя моего Алексея Федоровича. Ибо не только чудак "не всегда" частность  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обособление, а напротив бывает так, что он-то пожалуй и носит  в  себе  иной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 сердцевину целого, а  остальные  люди  его  эпохи  -  все,  каким-нибудь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наплывным ветром, на время почему-то от него оторвались..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110E-6E5B-DA49-8944-F69B75C1A0A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386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Мягков в</a:t>
            </a:r>
            <a:r>
              <a:rPr lang="ru-RU" baseline="0" dirty="0" smtClean="0"/>
              <a:t> фильме </a:t>
            </a:r>
            <a:r>
              <a:rPr lang="ru-RU" baseline="0" dirty="0" err="1" smtClean="0"/>
              <a:t>Пырьева</a:t>
            </a:r>
            <a:r>
              <a:rPr lang="ru-RU" baseline="0" dirty="0" smtClean="0"/>
              <a:t>, Голубев в фильме Мороза</a:t>
            </a:r>
          </a:p>
          <a:p>
            <a:r>
              <a:rPr lang="ru-RU" baseline="0" dirty="0" err="1" smtClean="0"/>
              <a:t>Сараскина</a:t>
            </a:r>
            <a:r>
              <a:rPr lang="ru-RU" baseline="0" dirty="0" smtClean="0"/>
              <a:t>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Алеша и вовсе - благостный, статичный и... никакой. Актер просто не знает, как ему играть Алешу, этого "раннего человеколюбца". То ли надо сделать какое-то особенно постное лицо, то ли смотреть на мир честными глазами, то ли постоянно ходить согбенным?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110E-6E5B-DA49-8944-F69B75C1A0A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2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Я сейчас-то, рассказывая обо всех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борьбах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немножко  размазал,  чтобы  себя похвалить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- Митя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110E-6E5B-DA49-8944-F69B75C1A0A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35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http://www.colta.ru/articles/theatre/1359?fb_action_ids=10201031586451906&amp;fb_action_types=og.recommends&amp;fb_source=other_multili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110E-6E5B-DA49-8944-F69B75C1A0AD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7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04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79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1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1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2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7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25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39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35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8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9BCC6-C455-004E-BF71-D5DEB0588202}" type="datetimeFigureOut">
              <a:rPr lang="ru-RU" smtClean="0"/>
              <a:t>05.08.15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C3E6A-7C14-304A-9746-77AC90062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2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«</a:t>
            </a:r>
            <a:r>
              <a:rPr lang="ru-RU" b="1" dirty="0"/>
              <a:t>Братья Карамазовы» Достоевского и «Карамазовы» Константина Богомолова: насколько открыта структура?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М</a:t>
            </a:r>
            <a:r>
              <a:rPr lang="ru-RU" i="1" dirty="0" smtClean="0">
                <a:solidFill>
                  <a:schemeClr val="tx1"/>
                </a:solidFill>
              </a:rPr>
              <a:t>арина </a:t>
            </a:r>
            <a:r>
              <a:rPr lang="ru-RU" i="1" dirty="0" smtClean="0">
                <a:solidFill>
                  <a:schemeClr val="tx1"/>
                </a:solidFill>
              </a:rPr>
              <a:t>Ю</a:t>
            </a:r>
            <a:r>
              <a:rPr lang="ru-RU" i="1" dirty="0" smtClean="0">
                <a:solidFill>
                  <a:schemeClr val="tx1"/>
                </a:solidFill>
              </a:rPr>
              <a:t>рьевна</a:t>
            </a:r>
            <a:r>
              <a:rPr lang="ru-RU" i="1" dirty="0" smtClean="0">
                <a:solidFill>
                  <a:schemeClr val="tx1"/>
                </a:solidFill>
              </a:rPr>
              <a:t> Сидорова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</a:rPr>
              <a:t> (МГУ имени М.В. Ломоносова, Россия)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30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Л. </a:t>
            </a:r>
            <a:r>
              <a:rPr lang="ru-RU" dirty="0" err="1" smtClean="0"/>
              <a:t>Сараскина</a:t>
            </a:r>
            <a:r>
              <a:rPr lang="ru-RU" dirty="0" smtClean="0"/>
              <a:t> о спектакле </a:t>
            </a:r>
            <a:br>
              <a:rPr lang="ru-RU" dirty="0" smtClean="0"/>
            </a:br>
            <a:r>
              <a:rPr lang="ru-RU" dirty="0" smtClean="0"/>
              <a:t>К. Богомолова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К. Богомолов как бы </a:t>
            </a:r>
            <a:r>
              <a:rPr lang="ru-RU" b="1" dirty="0"/>
              <a:t>договаривает за автора романа</a:t>
            </a:r>
            <a:r>
              <a:rPr lang="ru-RU" dirty="0"/>
              <a:t> то, на что тот только указал или на что только </a:t>
            </a:r>
            <a:r>
              <a:rPr lang="ru-RU" dirty="0" smtClean="0"/>
              <a:t>намекнул…</a:t>
            </a:r>
          </a:p>
          <a:p>
            <a:r>
              <a:rPr lang="ru-RU" dirty="0" err="1"/>
              <a:t>Достоевскии</a:t>
            </a:r>
            <a:r>
              <a:rPr lang="ru-RU" dirty="0"/>
              <a:t>̆ не раз повторял, что писать роман надо «сценами, а не словами». Кажется, </a:t>
            </a:r>
            <a:r>
              <a:rPr lang="ru-RU" b="1" dirty="0" err="1"/>
              <a:t>умныи</a:t>
            </a:r>
            <a:r>
              <a:rPr lang="ru-RU" b="1" dirty="0"/>
              <a:t>̆ и </a:t>
            </a:r>
            <a:r>
              <a:rPr lang="ru-RU" b="1" dirty="0" err="1"/>
              <a:t>чуткии</a:t>
            </a:r>
            <a:r>
              <a:rPr lang="ru-RU" b="1" dirty="0"/>
              <a:t>̆ режиссер </a:t>
            </a:r>
            <a:r>
              <a:rPr lang="ru-RU" dirty="0"/>
              <a:t>Богомолов отчетливо расслышал эти слова. Он разворачивает свои картинки-фантазии ничуть не вопреки писателю, а </a:t>
            </a:r>
            <a:r>
              <a:rPr lang="ru-RU" b="1" dirty="0"/>
              <a:t>идя по его стопам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77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мы будем говорить?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970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67924"/>
            <a:ext cx="8229600" cy="56582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Если бы нам пришлось в немногих словах дать представление о предмете настоящих исследований, мы сослались бы на понятие, теперь уже вошедшее во многие современные эстетики: </a:t>
            </a:r>
            <a:r>
              <a:rPr lang="ru-RU" b="1" dirty="0"/>
              <a:t>произведение искусства — это принципиально неоднозначное сообщение, множественность означаемых, которые сосуществуют в одном означающем</a:t>
            </a:r>
            <a:r>
              <a:rPr lang="ru-RU" dirty="0"/>
              <a:t>. </a:t>
            </a: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(У. Эко, «Открытое произведение», 1962)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996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мы видим на сцене?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9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40" y="1278750"/>
            <a:ext cx="7888943" cy="5238752"/>
          </a:xfrm>
          <a:prstGeom prst="rect">
            <a:avLst/>
          </a:prstGeo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Роза Хайруллина в роли Алеши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97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06" y="766756"/>
            <a:ext cx="7974370" cy="53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30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89000"/>
            <a:ext cx="74549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2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Табло над сценой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Алеша остановился и стал думать про жида. По небу летел ворон с ларцом в клюве. В ларце… смерть </a:t>
            </a:r>
            <a:r>
              <a:rPr lang="ru-RU" dirty="0" smtClean="0"/>
              <a:t>жидовская…</a:t>
            </a:r>
          </a:p>
          <a:p>
            <a:r>
              <a:rPr lang="ru-RU" dirty="0"/>
              <a:t>Он снял галстук и приблизился к ней, глядя ей прямо в глаза. При его приближении ее потайной бутон стал распускаться, ноздри затрепетали…</a:t>
            </a:r>
            <a:r>
              <a:rPr lang="ru-RU" dirty="0" smtClean="0">
                <a:effectLst/>
              </a:rPr>
              <a:t>  (</a:t>
            </a:r>
            <a:r>
              <a:rPr lang="ru-RU" dirty="0" err="1" smtClean="0"/>
              <a:t>Зара</a:t>
            </a:r>
            <a:r>
              <a:rPr lang="ru-RU" dirty="0" smtClean="0"/>
              <a:t> </a:t>
            </a:r>
            <a:r>
              <a:rPr lang="ru-RU" dirty="0" err="1"/>
              <a:t>Деверо</a:t>
            </a:r>
            <a:r>
              <a:rPr lang="ru-RU" dirty="0"/>
              <a:t> «Шелковые путы</a:t>
            </a:r>
            <a:r>
              <a:rPr lang="ru-RU" dirty="0" smtClean="0"/>
              <a:t>»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973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98" y="1626444"/>
            <a:ext cx="7539263" cy="5029705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placement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61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08000"/>
            <a:ext cx="89789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3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1904" y="584904"/>
            <a:ext cx="7452215" cy="554125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/>
              <a:t>Лгущий </a:t>
            </a:r>
            <a:r>
              <a:rPr lang="ru-RU" b="1" dirty="0" smtClean="0"/>
              <a:t> самому </a:t>
            </a:r>
            <a:r>
              <a:rPr lang="ru-RU" b="1" dirty="0"/>
              <a:t>себе и собственную ложь  свою  слушающий </a:t>
            </a:r>
            <a:r>
              <a:rPr lang="ru-RU" dirty="0"/>
              <a:t> до  того  доходит,  </a:t>
            </a:r>
            <a:r>
              <a:rPr lang="ru-RU" dirty="0" smtClean="0"/>
              <a:t>что  уж никакой </a:t>
            </a:r>
            <a:r>
              <a:rPr lang="ru-RU" dirty="0"/>
              <a:t>правды ни в себе, ни кругом не различает,  </a:t>
            </a:r>
            <a:r>
              <a:rPr lang="ru-RU" dirty="0" smtClean="0"/>
              <a:t>а стало  </a:t>
            </a:r>
            <a:r>
              <a:rPr lang="ru-RU" dirty="0"/>
              <a:t>быть  входит  </a:t>
            </a:r>
            <a:r>
              <a:rPr lang="ru-RU" dirty="0" smtClean="0"/>
              <a:t>в неуважение </a:t>
            </a:r>
            <a:r>
              <a:rPr lang="ru-RU" dirty="0"/>
              <a:t>и к себе и к другим.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Не </a:t>
            </a:r>
            <a:r>
              <a:rPr lang="ru-RU" dirty="0"/>
              <a:t>уважая же  никого,  перестает  любить,  </a:t>
            </a:r>
            <a:r>
              <a:rPr lang="ru-RU" dirty="0" smtClean="0"/>
              <a:t>а чтобы</a:t>
            </a:r>
            <a:r>
              <a:rPr lang="ru-RU" dirty="0"/>
              <a:t>, не имея любви, занять себя и развлечь, предается  страстям  и  </a:t>
            </a:r>
            <a:r>
              <a:rPr lang="ru-RU" dirty="0" smtClean="0"/>
              <a:t>грубым сладостям</a:t>
            </a:r>
            <a:r>
              <a:rPr lang="ru-RU" dirty="0"/>
              <a:t>, </a:t>
            </a:r>
            <a:r>
              <a:rPr lang="ru-RU" dirty="0" smtClean="0"/>
              <a:t>и  </a:t>
            </a:r>
            <a:r>
              <a:rPr lang="ru-RU" b="1" dirty="0"/>
              <a:t>доходит  совсем  до  скотства  в  пороках  своих,  </a:t>
            </a:r>
            <a:r>
              <a:rPr lang="ru-RU" b="1" dirty="0" smtClean="0"/>
              <a:t>а  </a:t>
            </a:r>
            <a:r>
              <a:rPr lang="ru-RU" b="1" dirty="0"/>
              <a:t>все  </a:t>
            </a:r>
            <a:r>
              <a:rPr lang="ru-RU" b="1" dirty="0" smtClean="0"/>
              <a:t>от беспрерывной </a:t>
            </a:r>
            <a:r>
              <a:rPr lang="ru-RU" b="1" dirty="0"/>
              <a:t>лжи и людям и себе самому</a:t>
            </a:r>
            <a:r>
              <a:rPr lang="ru-RU" dirty="0"/>
              <a:t>. </a:t>
            </a:r>
          </a:p>
          <a:p>
            <a:pPr marL="0" indent="0" algn="r">
              <a:buNone/>
            </a:pPr>
            <a:r>
              <a:rPr lang="ru-RU" dirty="0"/>
              <a:t>Ф.М. Достоевский</a:t>
            </a:r>
            <a:r>
              <a:rPr lang="ru-RU" dirty="0" smtClean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74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457200"/>
            <a:ext cx="8890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99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pic>
        <p:nvPicPr>
          <p:cNvPr id="3" name="Larisa-Chernikova-Ya-lyublyu-tebya-Dim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1913" y="4813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1346"/>
            <a:ext cx="8229600" cy="56248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… Это  </a:t>
            </a:r>
            <a:r>
              <a:rPr lang="ru-RU" dirty="0"/>
              <a:t>он  </a:t>
            </a:r>
            <a:r>
              <a:rPr lang="ru-RU" dirty="0" smtClean="0"/>
              <a:t>за мать </a:t>
            </a:r>
            <a:r>
              <a:rPr lang="ru-RU" dirty="0"/>
              <a:t>свою, за мать свою... </a:t>
            </a:r>
            <a:r>
              <a:rPr lang="ru-RU" dirty="0" smtClean="0"/>
              <a:t>- бормотал </a:t>
            </a:r>
            <a:r>
              <a:rPr lang="ru-RU" dirty="0"/>
              <a:t>он Ивану.</a:t>
            </a:r>
          </a:p>
          <a:p>
            <a:pPr marL="0" indent="0">
              <a:buNone/>
            </a:pPr>
            <a:r>
              <a:rPr lang="ru-RU" dirty="0"/>
              <a:t>     - Да ведь и моя, я думаю, мать, его мать  была,  как  вы  полагаете?  </a:t>
            </a:r>
            <a:r>
              <a:rPr lang="ru-RU" dirty="0" smtClean="0"/>
              <a:t>- вдруг с неудержимым </a:t>
            </a:r>
            <a:r>
              <a:rPr lang="ru-RU" dirty="0"/>
              <a:t>гневным презрением прорвался Иван. </a:t>
            </a:r>
          </a:p>
        </p:txBody>
      </p:sp>
    </p:spTree>
    <p:extLst>
      <p:ext uri="{BB962C8B-B14F-4D97-AF65-F5344CB8AC3E}">
        <p14:creationId xmlns:p14="http://schemas.microsoft.com/office/powerpoint/2010/main" val="379338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1078"/>
            <a:ext cx="8229600" cy="57250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- Это бунт, - тихо и потупившись проговорил Алеша.</a:t>
            </a:r>
          </a:p>
          <a:p>
            <a:pPr marL="0" indent="0">
              <a:buNone/>
            </a:pPr>
            <a:r>
              <a:rPr lang="ru-RU" b="1" dirty="0"/>
              <a:t>  - Бунт? Я бы не хотел от тебя такого слова, - проникновенно сказал Иван. </a:t>
            </a:r>
            <a:r>
              <a:rPr lang="ru-RU" dirty="0" smtClean="0"/>
              <a:t>- Можно </a:t>
            </a:r>
            <a:r>
              <a:rPr lang="ru-RU" dirty="0"/>
              <a:t>ли жить бунтом, а я хочу жить. Скажи мне сам прямо, я зову тебя - отвечай: представь, что это ты сам возводишь здание судьбы человеческой с целью в финале осчастливить людей, дать им, наконец, мир и покой, но для этого необходимо и неминуемо предстояло бы замучить всего лишь одно только крохотное созданьице, вот того самого ребеночка, бившего себя </a:t>
            </a:r>
            <a:r>
              <a:rPr lang="ru-RU" dirty="0" err="1"/>
              <a:t>кулачонком</a:t>
            </a:r>
            <a:r>
              <a:rPr lang="ru-RU" dirty="0"/>
              <a:t> в грудь, и на неотомщенных слезках его основать это здание, согласился ли бы ты быть архитектором на этих условиях, скажи и не лги!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999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«измерить» открытость художественной структуры?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26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Wayne C. Booth</a:t>
            </a:r>
            <a:r>
              <a:rPr lang="ru-RU" sz="2800" dirty="0" smtClean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Rhetoric of Fiction (1961)</a:t>
            </a:r>
            <a:r>
              <a:rPr lang="ru-RU" sz="2800" dirty="0" smtClean="0"/>
              <a:t>: </a:t>
            </a:r>
            <a:r>
              <a:rPr lang="ru-RU" sz="2800" dirty="0" smtClean="0"/>
              <a:t>3 типа ценностей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330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1)</a:t>
            </a:r>
            <a:r>
              <a:rPr lang="ru-RU" b="1" dirty="0"/>
              <a:t> </a:t>
            </a:r>
            <a:r>
              <a:rPr lang="en-US" b="1" dirty="0" smtClean="0"/>
              <a:t>Intellectual </a:t>
            </a:r>
            <a:r>
              <a:rPr lang="en-US" b="1" dirty="0"/>
              <a:t>or cognitive</a:t>
            </a:r>
            <a:r>
              <a:rPr lang="ru-RU" dirty="0"/>
              <a:t>: </a:t>
            </a:r>
            <a:r>
              <a:rPr lang="en-US" dirty="0"/>
              <a:t>we have, or can be made to have, strong </a:t>
            </a:r>
            <a:r>
              <a:rPr lang="en-US" b="1" dirty="0">
                <a:solidFill>
                  <a:srgbClr val="0000FF"/>
                </a:solidFill>
              </a:rPr>
              <a:t>intellectual curiosity about “the facts’</a:t>
            </a:r>
            <a:r>
              <a:rPr lang="en-US" dirty="0"/>
              <a:t>, the true interpretation, the true reasons, the true origins, the true motives, or the truth about life itself… Even in so-called </a:t>
            </a:r>
            <a:r>
              <a:rPr lang="en-US" dirty="0" err="1"/>
              <a:t>plotless</a:t>
            </a:r>
            <a:r>
              <a:rPr lang="en-US" dirty="0"/>
              <a:t> works we are pulled forward by a desire to discover the truth about the world of the </a:t>
            </a:r>
            <a:r>
              <a:rPr lang="en-US" dirty="0" smtClean="0"/>
              <a:t>book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)</a:t>
            </a:r>
            <a:r>
              <a:rPr lang="ru-RU" b="1" dirty="0"/>
              <a:t> </a:t>
            </a:r>
            <a:r>
              <a:rPr lang="en-US" b="1" dirty="0" smtClean="0"/>
              <a:t>Qualitative</a:t>
            </a:r>
            <a:r>
              <a:rPr lang="en-US" dirty="0"/>
              <a:t>: we have, of we can be made to have, a strong desire to see any pattern or form completed, or </a:t>
            </a:r>
            <a:r>
              <a:rPr lang="en-US" b="1" dirty="0">
                <a:solidFill>
                  <a:srgbClr val="0000FF"/>
                </a:solidFill>
              </a:rPr>
              <a:t>to experience a further development of qualities </a:t>
            </a:r>
            <a:r>
              <a:rPr lang="en-US" b="1" dirty="0" smtClean="0">
                <a:solidFill>
                  <a:srgbClr val="0000FF"/>
                </a:solidFill>
              </a:rPr>
              <a:t>of </a:t>
            </a:r>
            <a:r>
              <a:rPr lang="en-US" b="1" dirty="0">
                <a:solidFill>
                  <a:srgbClr val="0000FF"/>
                </a:solidFill>
              </a:rPr>
              <a:t>any kind </a:t>
            </a:r>
            <a:endParaRPr lang="ru-RU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) </a:t>
            </a:r>
            <a:r>
              <a:rPr lang="en-US" b="1" dirty="0" smtClean="0"/>
              <a:t>Practical</a:t>
            </a:r>
            <a:r>
              <a:rPr lang="en-US" dirty="0"/>
              <a:t>: we have, of we can be made to have, </a:t>
            </a:r>
            <a:r>
              <a:rPr lang="en-US" b="1" dirty="0">
                <a:solidFill>
                  <a:srgbClr val="0000FF"/>
                </a:solidFill>
              </a:rPr>
              <a:t>a strong desire for the success or failure of those we love or hate, admire or detest</a:t>
            </a:r>
            <a:r>
              <a:rPr lang="en-US" dirty="0"/>
              <a:t>; or we can be made to hope for or fear a change in the quality of a </a:t>
            </a:r>
            <a:r>
              <a:rPr lang="en-US" dirty="0" smtClean="0"/>
              <a:t>character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168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Использовать для определения границ открытости художественной структуры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2673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7656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Разрушение / подмена ценностей (мотиваций) «БК» в постановке Богомолова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56952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288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67924"/>
            <a:ext cx="8229600" cy="565824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Может быть кто из читателей  подумает,  что  мой  молодой  человек  был болезненная, </a:t>
            </a:r>
            <a:r>
              <a:rPr lang="ru-RU" dirty="0" err="1"/>
              <a:t>экстазная</a:t>
            </a:r>
            <a:r>
              <a:rPr lang="ru-RU" dirty="0"/>
              <a:t>, бедно развитая натура, бледный мечтатель,  чахлый  и испитой человечек. Напротив, Алеша был в то время </a:t>
            </a:r>
            <a:r>
              <a:rPr lang="ru-RU" b="1" dirty="0"/>
              <a:t>статный,  краснощекий,  со светлым взором, </a:t>
            </a:r>
            <a:r>
              <a:rPr lang="ru-RU" b="1" dirty="0" err="1"/>
              <a:t>пышащий</a:t>
            </a:r>
            <a:r>
              <a:rPr lang="ru-RU" b="1" dirty="0"/>
              <a:t> здоровьем девятнадцатилетний подросток</a:t>
            </a:r>
            <a:r>
              <a:rPr lang="ru-RU" dirty="0"/>
              <a:t>. Он был в  то время даже очень красив собою, строен, средне-высокого  роста,  темно-рус,  с правильным, хотя несколько удлиненным овалом лица, с блестящими  темно-серыми широко  расставленными  глазами,  весьма  задумчивый  и  по-видимому   весьма спокойный. Скажут, может быть, что красные щеки не мешают ни  фанатизму,  ни мистицизму; а мне так кажется, что Алеша  был  даже  больше  чем  кто-нибудь реалистом... </a:t>
            </a:r>
          </a:p>
        </p:txBody>
      </p:sp>
    </p:spTree>
    <p:extLst>
      <p:ext uri="{BB962C8B-B14F-4D97-AF65-F5344CB8AC3E}">
        <p14:creationId xmlns:p14="http://schemas.microsoft.com/office/powerpoint/2010/main" val="4293566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- Сумасшедший, ведь ты убил его! - крикнул Иван.</a:t>
            </a:r>
          </a:p>
          <a:p>
            <a:pPr marL="0" indent="0">
              <a:buNone/>
            </a:pPr>
            <a:r>
              <a:rPr lang="ru-RU" dirty="0"/>
              <a:t>     - Так ему и надо! </a:t>
            </a:r>
            <a:r>
              <a:rPr lang="ru-RU" dirty="0" smtClean="0"/>
              <a:t>– задыхаясь, </a:t>
            </a:r>
            <a:r>
              <a:rPr lang="ru-RU" dirty="0"/>
              <a:t>воскликнул Дмитрий. - А не убил, так  </a:t>
            </a:r>
            <a:r>
              <a:rPr lang="ru-RU" dirty="0" smtClean="0"/>
              <a:t>еще приду </a:t>
            </a:r>
            <a:r>
              <a:rPr lang="ru-RU" dirty="0"/>
              <a:t>убить. Не устережете!</a:t>
            </a:r>
          </a:p>
          <a:p>
            <a:pPr marL="0" indent="0">
              <a:buNone/>
            </a:pPr>
            <a:r>
              <a:rPr lang="ru-RU" dirty="0"/>
              <a:t>     - Дмитрий! Иди отсюда вон сейчас! - </a:t>
            </a:r>
            <a:r>
              <a:rPr lang="ru-RU" b="1" dirty="0"/>
              <a:t>властно</a:t>
            </a:r>
            <a:r>
              <a:rPr lang="ru-RU" dirty="0"/>
              <a:t> вскрикнул Алеша.</a:t>
            </a:r>
          </a:p>
        </p:txBody>
      </p:sp>
    </p:spTree>
    <p:extLst>
      <p:ext uri="{BB962C8B-B14F-4D97-AF65-F5344CB8AC3E}">
        <p14:creationId xmlns:p14="http://schemas.microsoft.com/office/powerpoint/2010/main" val="2925918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 чём мы будем говорить?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608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9144000" cy="64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03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164" y="1207746"/>
            <a:ext cx="3766835" cy="5650253"/>
          </a:xfrm>
          <a:prstGeom prst="rect">
            <a:avLst/>
          </a:prstGeo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С. </a:t>
            </a:r>
            <a:r>
              <a:rPr lang="ru-RU" dirty="0" err="1" smtClean="0"/>
              <a:t>Женовач</a:t>
            </a:r>
            <a:r>
              <a:rPr lang="ru-RU" dirty="0" smtClean="0"/>
              <a:t>, «Брат Иван Федорович»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58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М.М. Бахтин </a:t>
            </a:r>
            <a:br>
              <a:rPr lang="ru-RU" sz="3200" dirty="0" smtClean="0"/>
            </a:br>
            <a:r>
              <a:rPr lang="ru-RU" sz="3200" dirty="0" smtClean="0"/>
              <a:t>«Проблемы поэтики Достоевского»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Герой </a:t>
            </a:r>
            <a:r>
              <a:rPr lang="ru-RU" b="1" dirty="0"/>
              <a:t>интересует Достоевского как особая точка зрения на мир и на себя самого</a:t>
            </a:r>
            <a:r>
              <a:rPr lang="ru-RU" dirty="0"/>
              <a:t>, как смысловая и оценивающая позиция человека по отношению к себе самому и по отношению к окружающей действительности. </a:t>
            </a:r>
            <a:r>
              <a:rPr lang="ru-RU" b="1" dirty="0"/>
              <a:t>Достоевскому важно </a:t>
            </a:r>
            <a:r>
              <a:rPr lang="ru-RU" dirty="0"/>
              <a:t>не то , чем его герой является в мире, а </a:t>
            </a:r>
            <a:r>
              <a:rPr lang="ru-RU" b="1" dirty="0"/>
              <a:t>прежде всего то, чем является для героя мир и чем является он сам для себя </a:t>
            </a:r>
            <a:r>
              <a:rPr lang="ru-RU" b="1" dirty="0" smtClean="0"/>
              <a:t>самого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6873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351768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3200" dirty="0" smtClean="0"/>
              <a:t>1) По Бахтину: подмена </a:t>
            </a:r>
            <a:br>
              <a:rPr lang="ru-RU" sz="3200" dirty="0" smtClean="0"/>
            </a:br>
            <a:r>
              <a:rPr lang="ru-RU" sz="3200" dirty="0" smtClean="0"/>
              <a:t>«смысловой </a:t>
            </a:r>
            <a:r>
              <a:rPr lang="ru-RU" sz="3200" dirty="0"/>
              <a:t>и </a:t>
            </a:r>
            <a:r>
              <a:rPr lang="ru-RU" sz="3200" dirty="0" smtClean="0"/>
              <a:t>оценивающей позиции» - в </a:t>
            </a:r>
            <a:r>
              <a:rPr lang="ru-RU" sz="3200" b="1" dirty="0" smtClean="0"/>
              <a:t>двух</a:t>
            </a:r>
            <a:r>
              <a:rPr lang="ru-RU" sz="3200" dirty="0" smtClean="0"/>
              <a:t> смыслах</a:t>
            </a:r>
            <a:br>
              <a:rPr lang="ru-RU" sz="3200" dirty="0" smtClean="0"/>
            </a:br>
            <a:r>
              <a:rPr lang="ru-RU" sz="3200" dirty="0" smtClean="0"/>
              <a:t> 2) По </a:t>
            </a:r>
            <a:r>
              <a:rPr lang="en-US" sz="3200" dirty="0" smtClean="0"/>
              <a:t>W. Booth</a:t>
            </a:r>
            <a:r>
              <a:rPr lang="ru-RU" sz="3200" dirty="0" smtClean="0"/>
              <a:t>: подмена </a:t>
            </a:r>
            <a:r>
              <a:rPr lang="en-US" sz="3200" dirty="0" smtClean="0"/>
              <a:t>those </a:t>
            </a:r>
            <a:r>
              <a:rPr lang="en-US" sz="3200" dirty="0"/>
              <a:t>we love or </a:t>
            </a:r>
            <a:r>
              <a:rPr lang="en-GB" sz="3200" dirty="0"/>
              <a:t>hate, admire or detest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4194"/>
            <a:ext cx="8229600" cy="2081969"/>
          </a:xfrm>
          <a:ln>
            <a:solidFill>
              <a:srgbClr val="0000FF"/>
            </a:solidFill>
          </a:ln>
        </p:spPr>
        <p:txBody>
          <a:bodyPr/>
          <a:lstStyle/>
          <a:p>
            <a:r>
              <a:rPr lang="ru-RU" dirty="0" err="1" smtClean="0"/>
              <a:t>Карнавальность</a:t>
            </a:r>
            <a:r>
              <a:rPr lang="ru-RU" dirty="0" smtClean="0"/>
              <a:t> </a:t>
            </a:r>
            <a:r>
              <a:rPr lang="ru-RU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ru-RU" dirty="0" err="1" smtClean="0">
                <a:sym typeface="Wingdings"/>
              </a:rPr>
              <a:t>марионеточность</a:t>
            </a:r>
            <a:endParaRPr lang="ru-RU" dirty="0" smtClean="0">
              <a:sym typeface="Wingdings"/>
            </a:endParaRPr>
          </a:p>
          <a:p>
            <a:r>
              <a:rPr lang="ru-RU" dirty="0" smtClean="0">
                <a:sym typeface="Wingdings"/>
              </a:rPr>
              <a:t>Полифонизм Достоевского </a:t>
            </a:r>
            <a:r>
              <a:rPr lang="en-US" dirty="0" smtClean="0">
                <a:sym typeface="Wingdings"/>
              </a:rPr>
              <a:t> </a:t>
            </a:r>
            <a:r>
              <a:rPr lang="ru-RU" dirty="0" smtClean="0">
                <a:sym typeface="Wingdings"/>
              </a:rPr>
              <a:t>идеологическая диктатура режиссера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106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Ну, так я теперь не во сне лечу. </a:t>
            </a:r>
            <a:r>
              <a:rPr lang="ru-RU" b="1" dirty="0"/>
              <a:t>И не боюсь</a:t>
            </a:r>
            <a:r>
              <a:rPr lang="ru-RU" dirty="0"/>
              <a:t>,  и  ты не бойся. </a:t>
            </a:r>
            <a:r>
              <a:rPr lang="ru-RU" b="1" dirty="0"/>
              <a:t>То есть боюсь</a:t>
            </a:r>
            <a:r>
              <a:rPr lang="ru-RU" dirty="0"/>
              <a:t>, но </a:t>
            </a:r>
            <a:r>
              <a:rPr lang="ru-RU" b="1" dirty="0">
                <a:solidFill>
                  <a:srgbClr val="0000FF"/>
                </a:solidFill>
              </a:rPr>
              <a:t>мне сладко</a:t>
            </a:r>
            <a:r>
              <a:rPr lang="ru-RU" dirty="0"/>
              <a:t>. </a:t>
            </a:r>
            <a:r>
              <a:rPr lang="ru-RU" b="1" dirty="0">
                <a:solidFill>
                  <a:srgbClr val="0000FF"/>
                </a:solidFill>
              </a:rPr>
              <a:t>То есть не сладко</a:t>
            </a:r>
            <a:r>
              <a:rPr lang="ru-RU" dirty="0"/>
              <a:t>, а  </a:t>
            </a:r>
            <a:r>
              <a:rPr lang="ru-RU" b="1" dirty="0">
                <a:solidFill>
                  <a:srgbClr val="FF0000"/>
                </a:solidFill>
              </a:rPr>
              <a:t>восторг</a:t>
            </a:r>
            <a:r>
              <a:rPr lang="ru-RU" dirty="0"/>
              <a:t>...  Ну да </a:t>
            </a:r>
            <a:r>
              <a:rPr lang="ru-RU" dirty="0" err="1"/>
              <a:t>чорт</a:t>
            </a:r>
            <a:r>
              <a:rPr lang="ru-RU" dirty="0"/>
              <a:t>, </a:t>
            </a:r>
            <a:r>
              <a:rPr lang="ru-RU" b="1" dirty="0">
                <a:solidFill>
                  <a:srgbClr val="660066"/>
                </a:solidFill>
              </a:rPr>
              <a:t>все равно, что бы ни было. 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Напился Митенька пьян и пошел отца убивать.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560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Сюжетная ценность (мотивация)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Видишь, я бы конечно все потерял, она бы убежала, но зато  инфернально, мстительно вышло бы, всего остального стоило бы. Выл бы </a:t>
            </a:r>
            <a:r>
              <a:rPr lang="ru-RU" b="1" dirty="0">
                <a:solidFill>
                  <a:srgbClr val="FF0000"/>
                </a:solidFill>
              </a:rPr>
              <a:t>потом</a:t>
            </a:r>
            <a:r>
              <a:rPr lang="ru-RU" dirty="0"/>
              <a:t> всю  жизнь  от раскаяния, но только чтобы </a:t>
            </a:r>
            <a:r>
              <a:rPr lang="ru-RU" b="1" dirty="0">
                <a:solidFill>
                  <a:srgbClr val="FF0000"/>
                </a:solidFill>
              </a:rPr>
              <a:t>теперь</a:t>
            </a:r>
            <a:r>
              <a:rPr lang="ru-RU" dirty="0"/>
              <a:t> эту штучку отмочить!  Веришь  ли,  </a:t>
            </a:r>
            <a:r>
              <a:rPr lang="ru-RU" b="1" dirty="0">
                <a:solidFill>
                  <a:srgbClr val="FF0000"/>
                </a:solidFill>
              </a:rPr>
              <a:t>никогда</a:t>
            </a:r>
            <a:r>
              <a:rPr lang="ru-RU" dirty="0"/>
              <a:t> этого у меня ни с какой не бывало, ни с  единою  женщиной,  чтобы  в  этакую минуту я на нее глядел с ненавистью, - и вот крест кладу: я  на  эту  глядел </a:t>
            </a:r>
            <a:r>
              <a:rPr lang="ru-RU" b="1" dirty="0">
                <a:solidFill>
                  <a:srgbClr val="0000FF"/>
                </a:solidFill>
              </a:rPr>
              <a:t>тогда</a:t>
            </a:r>
            <a:r>
              <a:rPr lang="ru-RU" dirty="0"/>
              <a:t> секунды три или пять со страшною ненавистью, - с тою самою ненавистью, от которой до любви, до безумнейшей любви - один волосок! </a:t>
            </a:r>
          </a:p>
        </p:txBody>
      </p:sp>
    </p:spTree>
    <p:extLst>
      <p:ext uri="{BB962C8B-B14F-4D97-AF65-F5344CB8AC3E}">
        <p14:creationId xmlns:p14="http://schemas.microsoft.com/office/powerpoint/2010/main" val="3847560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75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М.М. Бахтин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70078"/>
            <a:ext cx="8229600" cy="5264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Там , где видели одну мысль , он умел найти и нащупать две мысли , раздвоение; там, где видели одно качество , он вскрывал в нем наличность и другого , противоположного качества. </a:t>
            </a:r>
            <a:r>
              <a:rPr lang="ru-RU" b="1" dirty="0"/>
              <a:t>Все, что казалось простым, в его мире стало сложным и многосоставным. В каждом голосе он умел слышать два спорящих голоса</a:t>
            </a:r>
            <a:r>
              <a:rPr lang="ru-RU" dirty="0"/>
              <a:t>, в каждом выражении – надлом и готовность тотчас же перейти в другое, противоположное выражение; </a:t>
            </a:r>
            <a:r>
              <a:rPr lang="ru-RU" b="1" dirty="0"/>
              <a:t>в каждом жесте он улавливал уверенность и неуверенность одновременно</a:t>
            </a:r>
            <a:r>
              <a:rPr lang="ru-RU" dirty="0"/>
              <a:t>; он воспринимал глубокую двусмысленность и </a:t>
            </a:r>
            <a:r>
              <a:rPr lang="ru-RU" dirty="0" err="1"/>
              <a:t>многосмысленность</a:t>
            </a:r>
            <a:r>
              <a:rPr lang="ru-RU" dirty="0"/>
              <a:t> каждого явления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710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Нужно ли </a:t>
            </a:r>
            <a:br>
              <a:rPr lang="ru-RU" dirty="0" smtClean="0"/>
            </a:br>
            <a:r>
              <a:rPr lang="ru-RU" dirty="0" smtClean="0"/>
              <a:t>«договаривать за Достоевского»?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Она была </a:t>
            </a:r>
            <a:r>
              <a:rPr lang="ru-RU" b="1" dirty="0"/>
              <a:t>в  припадке</a:t>
            </a:r>
            <a:r>
              <a:rPr lang="ru-RU" dirty="0"/>
              <a:t>  </a:t>
            </a:r>
            <a:r>
              <a:rPr lang="ru-RU" b="1" dirty="0"/>
              <a:t>самого  искреннего  самобичевания</a:t>
            </a:r>
            <a:r>
              <a:rPr lang="ru-RU" dirty="0"/>
              <a:t>  и,  кончив,  с вызывающею решимостью поглядела на старца. </a:t>
            </a:r>
          </a:p>
          <a:p>
            <a:r>
              <a:rPr lang="ru-RU" dirty="0"/>
              <a:t>- Так и не поцеловала ручку! Так и не  поцеловала,  так  и  убежала!  - выкрикивал </a:t>
            </a:r>
            <a:r>
              <a:rPr lang="ru-RU" b="1" dirty="0"/>
              <a:t>он в </a:t>
            </a:r>
            <a:r>
              <a:rPr lang="ru-RU" b="1" dirty="0">
                <a:solidFill>
                  <a:srgbClr val="0000FF"/>
                </a:solidFill>
              </a:rPr>
              <a:t>болезненном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каком-то </a:t>
            </a:r>
            <a:r>
              <a:rPr lang="ru-RU" b="1" dirty="0"/>
              <a:t>восторге, - в </a:t>
            </a:r>
            <a:r>
              <a:rPr lang="ru-RU" b="1" dirty="0">
                <a:solidFill>
                  <a:srgbClr val="0000FF"/>
                </a:solidFill>
              </a:rPr>
              <a:t>наглом</a:t>
            </a:r>
            <a:r>
              <a:rPr lang="ru-RU" b="1" dirty="0"/>
              <a:t> восторге </a:t>
            </a:r>
            <a:r>
              <a:rPr lang="ru-RU" b="1" dirty="0">
                <a:solidFill>
                  <a:srgbClr val="FF0000"/>
                </a:solidFill>
              </a:rPr>
              <a:t>можно  бы тоже сказать, если бы</a:t>
            </a:r>
            <a:r>
              <a:rPr lang="ru-RU" b="1" dirty="0"/>
              <a:t> восторг этот не был  столь  </a:t>
            </a:r>
            <a:r>
              <a:rPr lang="ru-RU" b="1" dirty="0">
                <a:solidFill>
                  <a:srgbClr val="0000FF"/>
                </a:solidFill>
              </a:rPr>
              <a:t>безыскусствен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909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4636"/>
            <a:ext cx="8229600" cy="5641528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dirty="0" smtClean="0"/>
              <a:t>А </a:t>
            </a:r>
            <a:r>
              <a:rPr lang="ru-RU" dirty="0"/>
              <a:t>я  как  раз  в  отдельной  комнате,  ступай  на  крыльцо,  я  сбегу навстречу...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…Чрез </a:t>
            </a:r>
            <a:r>
              <a:rPr lang="ru-RU" dirty="0"/>
              <a:t>минуту Алеша сидел рядом с братом. Иван был один и обедал. </a:t>
            </a:r>
            <a:r>
              <a:rPr lang="ru-RU" b="1" dirty="0"/>
              <a:t>Находился Иван однако не в отдельной комнате.</a:t>
            </a:r>
            <a:r>
              <a:rPr lang="ru-RU" dirty="0"/>
              <a:t> Это было только  место  у окна, отгороженное ширмами, но сидевших за ширмами все-таки не могли  видеть посторонние. Комната эта была входная, первая, с буфетом у боковой стены. По ней поминутно  шмыгали  половые. </a:t>
            </a:r>
          </a:p>
        </p:txBody>
      </p:sp>
    </p:spTree>
    <p:extLst>
      <p:ext uri="{BB962C8B-B14F-4D97-AF65-F5344CB8AC3E}">
        <p14:creationId xmlns:p14="http://schemas.microsoft.com/office/powerpoint/2010/main" val="1244898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4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Читатель – равноправный субъект в полифонии Достоевского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24251"/>
            <a:ext cx="8229600" cy="3301912"/>
          </a:xfrm>
          <a:ln>
            <a:solidFill>
              <a:srgbClr val="0000FF"/>
            </a:solidFill>
          </a:ln>
        </p:spPr>
        <p:txBody>
          <a:bodyPr/>
          <a:lstStyle/>
          <a:p>
            <a:pPr algn="r"/>
            <a:r>
              <a:rPr lang="ru-RU" dirty="0" smtClean="0"/>
              <a:t>Но не у Богомолова.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07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647700"/>
            <a:ext cx="8128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44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«Карамазовы» Богомолова как </a:t>
            </a:r>
            <a:r>
              <a:rPr lang="ru-RU" sz="3200" dirty="0" err="1" smtClean="0"/>
              <a:t>ПРЕДтекст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«Что </a:t>
            </a:r>
            <a:r>
              <a:rPr lang="ru-RU" dirty="0"/>
              <a:t>же до жести иного рода (</a:t>
            </a:r>
            <a:r>
              <a:rPr lang="ru-RU" dirty="0" err="1"/>
              <a:t>садомазо</a:t>
            </a:r>
            <a:r>
              <a:rPr lang="ru-RU" dirty="0"/>
              <a:t>, гендерные перевертыши, некрофилия, гомосексуальность всякая нехорошая), она подана у Богомолова столь отстраненно, столь иронично и столь, я бы сказала, целомудренно, что может смутить лишь те неокрепшие души отечественных пуритан, которым показалось бы порнографией даже ярмарочное представление о </a:t>
            </a:r>
            <a:r>
              <a:rPr lang="ru-RU" dirty="0" smtClean="0"/>
              <a:t>Петрушке».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803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35308"/>
            <a:ext cx="8229600" cy="539085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«…Богомолов делает образцовый режиссерский разбор «Братьев Карамазовых», идеально </a:t>
            </a:r>
            <a:r>
              <a:rPr lang="ru-RU" dirty="0" err="1" smtClean="0"/>
              <a:t>простраивая</a:t>
            </a:r>
            <a:r>
              <a:rPr lang="ru-RU" dirty="0" smtClean="0"/>
              <a:t> все линии и психологические нюансы, работая над интонациями актеров: они звучат с нетеатральной простотой, но при этом наполняются эмоциональной силой и предельно сконцентрированным смыслом. </a:t>
            </a:r>
            <a:r>
              <a:rPr lang="ru-RU" b="1" dirty="0" smtClean="0"/>
              <a:t>Именно тем, что заложен у Достоевского, но повернутым в нужную Богомолову сторону…</a:t>
            </a:r>
            <a:r>
              <a:rPr lang="ru-RU" dirty="0" smtClean="0"/>
              <a:t>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11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77800"/>
            <a:ext cx="87249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06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мы об этом говорим?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06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Условия успешной </a:t>
            </a:r>
            <a:r>
              <a:rPr lang="ru-RU" dirty="0" err="1" smtClean="0"/>
              <a:t>десакрализации</a:t>
            </a:r>
            <a:r>
              <a:rPr lang="ru-RU" dirty="0" smtClean="0"/>
              <a:t> классики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а) масса реципиентов знает о существовании произведения и его высоком культурном статусе, но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б</a:t>
            </a:r>
            <a:r>
              <a:rPr lang="ru-RU" dirty="0"/>
              <a:t>) не знакома с его содержанием 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</a:t>
            </a:r>
            <a:r>
              <a:rPr lang="ru-RU" dirty="0"/>
              <a:t>) доверяет инсценировке и экранизации как способам визуализации вербального текста. </a:t>
            </a:r>
          </a:p>
        </p:txBody>
      </p:sp>
    </p:spTree>
    <p:extLst>
      <p:ext uri="{BB962C8B-B14F-4D97-AF65-F5344CB8AC3E}">
        <p14:creationId xmlns:p14="http://schemas.microsoft.com/office/powerpoint/2010/main" val="893350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"Весь закон бытия человеческого лишь в том, чтобы человек всегда мог преклониться пред безмерно великим. Если лишить людей безмерно великого, то не станут они жить и умрут в отчаянии" .</a:t>
            </a:r>
          </a:p>
          <a:p>
            <a:pPr marL="0" indent="0" algn="r">
              <a:buNone/>
            </a:pPr>
            <a:r>
              <a:rPr lang="ru-RU" dirty="0" smtClean="0"/>
              <a:t>Ф.М. Достоевский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61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51" y="488739"/>
            <a:ext cx="7652721" cy="57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5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3" y="588993"/>
            <a:ext cx="7285123" cy="54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4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Л. </a:t>
            </a:r>
            <a:r>
              <a:rPr lang="ru-RU" dirty="0" err="1" smtClean="0"/>
              <a:t>Сараскина</a:t>
            </a:r>
            <a:r>
              <a:rPr lang="ru-RU" dirty="0" smtClean="0"/>
              <a:t> о фильме Ю. Мороза по «БК»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«Если это смотрит человек, который читал "Карамазовых" (хотелось бы верить, что таких большинство, но, боюсь, их </a:t>
            </a:r>
            <a:r>
              <a:rPr lang="ru-RU" b="1" dirty="0"/>
              <a:t>исчезающее меньшинство</a:t>
            </a:r>
            <a:r>
              <a:rPr lang="ru-RU" dirty="0"/>
              <a:t>), он начинает сравнивать книгу с фильмом и понимает, в чем суть. Те, кто не читал, мало что поймут. Мне показалось, что </a:t>
            </a:r>
            <a:r>
              <a:rPr lang="ru-RU" b="1" dirty="0"/>
              <a:t>у авторов фильма не было стремления погрузиться </a:t>
            </a:r>
            <a:r>
              <a:rPr lang="ru-RU" b="1" dirty="0" smtClean="0"/>
              <a:t>в глубь </a:t>
            </a:r>
            <a:r>
              <a:rPr lang="ru-RU" b="1" dirty="0"/>
              <a:t>проблем Достоевского, они скользят по событийной поверхности романа</a:t>
            </a:r>
            <a:r>
              <a:rPr lang="ru-RU" dirty="0" smtClean="0"/>
              <a:t>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96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Л. </a:t>
            </a:r>
            <a:r>
              <a:rPr lang="ru-RU" dirty="0" err="1" smtClean="0"/>
              <a:t>Сараскина</a:t>
            </a:r>
            <a:r>
              <a:rPr lang="ru-RU" dirty="0" smtClean="0"/>
              <a:t> о фильме Ю. Мороза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Мне кажется, Митя Карамазов получился персонажем </a:t>
            </a:r>
            <a:r>
              <a:rPr lang="ru-RU" b="1" dirty="0"/>
              <a:t>не Достоевского, а Куприна</a:t>
            </a:r>
            <a:r>
              <a:rPr lang="ru-RU" dirty="0"/>
              <a:t>. </a:t>
            </a:r>
            <a:r>
              <a:rPr lang="ru-RU" dirty="0" smtClean="0"/>
              <a:t> </a:t>
            </a:r>
          </a:p>
          <a:p>
            <a:r>
              <a:rPr lang="ru-RU" dirty="0"/>
              <a:t>Об Иване и Смердякове... </a:t>
            </a:r>
            <a:r>
              <a:rPr lang="ru-RU" dirty="0" smtClean="0"/>
              <a:t>Их </a:t>
            </a:r>
            <a:r>
              <a:rPr lang="ru-RU" dirty="0"/>
              <a:t>диалог запоминается. </a:t>
            </a:r>
            <a:r>
              <a:rPr lang="ru-RU" b="1" dirty="0"/>
              <a:t>Но это герои не Достоевского, а Гоголя. </a:t>
            </a:r>
            <a:endParaRPr lang="ru-RU" b="1" dirty="0" smtClean="0"/>
          </a:p>
          <a:p>
            <a:r>
              <a:rPr lang="ru-RU" dirty="0"/>
              <a:t>Сцена получилась эффектная, но </a:t>
            </a:r>
            <a:r>
              <a:rPr lang="ru-RU" b="1" dirty="0"/>
              <a:t>не "</a:t>
            </a:r>
            <a:r>
              <a:rPr lang="ru-RU" b="1" dirty="0" err="1"/>
              <a:t>карамазовская</a:t>
            </a:r>
            <a:r>
              <a:rPr lang="ru-RU" b="1" dirty="0"/>
              <a:t>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37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2812</Words>
  <Application>Microsoft Macintosh PowerPoint</Application>
  <PresentationFormat>Экран (4:3)</PresentationFormat>
  <Paragraphs>133</Paragraphs>
  <Slides>45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«Братья Карамазовы» Достоевского и «Карамазовы» Константина Богомолова: насколько открыта структура?    </vt:lpstr>
      <vt:lpstr>Презентация PowerPoint</vt:lpstr>
      <vt:lpstr>О  чём мы будем говорить?</vt:lpstr>
      <vt:lpstr>Презентация PowerPoint</vt:lpstr>
      <vt:lpstr>Презентация PowerPoint</vt:lpstr>
      <vt:lpstr>Презентация PowerPoint</vt:lpstr>
      <vt:lpstr>Презентация PowerPoint</vt:lpstr>
      <vt:lpstr>Л. Сараскина о фильме Ю. Мороза по «БК»</vt:lpstr>
      <vt:lpstr>Л. Сараскина о фильме Ю. Мороза</vt:lpstr>
      <vt:lpstr>Л. Сараскина о спектакле  К. Богомолова</vt:lpstr>
      <vt:lpstr>Зачем мы будем говорить?</vt:lpstr>
      <vt:lpstr>Презентация PowerPoint</vt:lpstr>
      <vt:lpstr>Что мы видим на сцене?</vt:lpstr>
      <vt:lpstr>Роза Хайруллина в роли Алеши </vt:lpstr>
      <vt:lpstr>Презентация PowerPoint</vt:lpstr>
      <vt:lpstr>Презентация PowerPoint</vt:lpstr>
      <vt:lpstr>Табло над сценой</vt:lpstr>
      <vt:lpstr>Product placement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«измерить» открытость художественной структуры?</vt:lpstr>
      <vt:lpstr>Wayne C. Booth,  The Rhetoric of Fiction (1961): 3 типа ценностей</vt:lpstr>
      <vt:lpstr>Использовать для определения границ открытости художественной структуры</vt:lpstr>
      <vt:lpstr>Разрушение / подмена ценностей (мотиваций) «БК» в постановке Богомолова</vt:lpstr>
      <vt:lpstr>Презентация PowerPoint</vt:lpstr>
      <vt:lpstr>Презентация PowerPoint</vt:lpstr>
      <vt:lpstr>Презентация PowerPoint</vt:lpstr>
      <vt:lpstr>С. Женовач, «Брат Иван Федорович»</vt:lpstr>
      <vt:lpstr>М.М. Бахтин  «Проблемы поэтики Достоевского» </vt:lpstr>
      <vt:lpstr>1) По Бахтину: подмена  «смысловой и оценивающей позиции» - в двух смыслах  2) По W. Booth: подмена those we love or hate, admire or detest </vt:lpstr>
      <vt:lpstr>Презентация PowerPoint</vt:lpstr>
      <vt:lpstr>Сюжетная ценность (мотивация)</vt:lpstr>
      <vt:lpstr>М.М. Бахтин</vt:lpstr>
      <vt:lpstr>Нужно ли  «договаривать за Достоевского»?</vt:lpstr>
      <vt:lpstr>Презентация PowerPoint</vt:lpstr>
      <vt:lpstr>Читатель – равноправный субъект в полифонии Достоевского</vt:lpstr>
      <vt:lpstr>«Карамазовы» Богомолова как ПРЕДтекст</vt:lpstr>
      <vt:lpstr>Презентация PowerPoint</vt:lpstr>
      <vt:lpstr>Презентация PowerPoint</vt:lpstr>
      <vt:lpstr>Зачем мы об этом говорим?</vt:lpstr>
      <vt:lpstr>Условия успешной десакрализации классики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 Sidorova</dc:creator>
  <cp:lastModifiedBy>Marina Sidorova</cp:lastModifiedBy>
  <cp:revision>47</cp:revision>
  <dcterms:created xsi:type="dcterms:W3CDTF">2015-08-04T15:08:05Z</dcterms:created>
  <dcterms:modified xsi:type="dcterms:W3CDTF">2015-08-05T23:34:49Z</dcterms:modified>
</cp:coreProperties>
</file>